
<file path=[Content_Types].xml><?xml version="1.0" encoding="utf-8"?>
<Types xmlns="http://schemas.openxmlformats.org/package/2006/content-types">
  <Default Extension="jpeg" ContentType="image/jpeg"/>
  <Default Extension="png" ContentType="image/png"/>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4815" r:id="rId5"/>
    <p:sldId id="4818" r:id="rId6"/>
    <p:sldId id="4781" r:id="rId7"/>
    <p:sldId id="4816" r:id="rId8"/>
    <p:sldId id="4817" r:id="rId9"/>
    <p:sldId id="4819" r:id="rId10"/>
    <p:sldId id="4790" r:id="rId11"/>
    <p:sldId id="4814" r:id="rId12"/>
    <p:sldId id="4792" r:id="rId13"/>
    <p:sldId id="4801" r:id="rId14"/>
    <p:sldId id="4802" r:id="rId15"/>
    <p:sldId id="4803" r:id="rId16"/>
    <p:sldId id="4804" r:id="rId17"/>
    <p:sldId id="4805" r:id="rId18"/>
    <p:sldId id="4811" r:id="rId19"/>
    <p:sldId id="4810" r:id="rId20"/>
    <p:sldId id="4800" r:id="rId21"/>
    <p:sldId id="4812" r:id="rId22"/>
    <p:sldId id="4813" r:id="rId23"/>
    <p:sldId id="4788" r:id="rId24"/>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hhh hhh" initials="h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3978"/>
    <a:srgbClr val="39337A"/>
    <a:srgbClr val="7E397A"/>
    <a:srgbClr val="00A1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p:cViewPr varScale="1">
        <p:scale>
          <a:sx n="109" d="100"/>
          <a:sy n="109" d="100"/>
        </p:scale>
        <p:origin x="684" y="114"/>
      </p:cViewPr>
      <p:guideLst/>
    </p:cSldViewPr>
  </p:slideViewPr>
  <p:notesTextViewPr>
    <p:cViewPr>
      <p:scale>
        <a:sx n="125" d="100"/>
        <a:sy n="125"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3.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1A365C-CE94-4BF7-BA16-E8D854C976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3DEB1-0974-4920-9C6B-89CE2B9DD7B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63DEB1-0974-4920-9C6B-89CE2B9DD7B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63DEB1-0974-4920-9C6B-89CE2B9DD7B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63DEB1-0974-4920-9C6B-89CE2B9DD7B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63DEB1-0974-4920-9C6B-89CE2B9DD7B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308DE3C-FEB7-4A7B-A93D-F8500B60F49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48594E-CD90-40C2-BD5F-460F5C0F037E}" type="slidenum">
              <a:rPr lang="zh-CN" altLang="en-US" smtClean="0"/>
            </a:fld>
            <a:endParaRPr lang="zh-CN" altLang="en-US"/>
          </a:p>
        </p:txBody>
      </p:sp>
    </p:spTree>
  </p:cSld>
  <p:clrMapOvr>
    <a:masterClrMapping/>
  </p:clrMapOvr>
  <p:transition spd="slow" advClick="0" advTm="0">
    <p:comb/>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8DE3C-FEB7-4A7B-A93D-F8500B60F49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8594E-CD90-40C2-BD5F-460F5C0F037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microsoft.com/office/2007/relationships/media" Target="../media/media1.avi"/><Relationship Id="rId1" Type="http://schemas.openxmlformats.org/officeDocument/2006/relationships/video" Target="../media/media1.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4661083">
            <a:off x="2858484" y="-595985"/>
            <a:ext cx="6354104" cy="7981515"/>
          </a:xfrm>
          <a:prstGeom prst="rect">
            <a:avLst/>
          </a:prstGeom>
        </p:spPr>
      </p:pic>
      <p:sp>
        <p:nvSpPr>
          <p:cNvPr id="5" name="图文框 4"/>
          <p:cNvSpPr/>
          <p:nvPr/>
        </p:nvSpPr>
        <p:spPr>
          <a:xfrm>
            <a:off x="1738179" y="1399057"/>
            <a:ext cx="8487039" cy="3991429"/>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_文本框 4"/>
          <p:cNvSpPr txBox="1"/>
          <p:nvPr>
            <p:custDataLst>
              <p:tags r:id="rId2"/>
            </p:custDataLst>
          </p:nvPr>
        </p:nvSpPr>
        <p:spPr>
          <a:xfrm>
            <a:off x="2238442" y="1949184"/>
            <a:ext cx="7486511" cy="1754326"/>
          </a:xfrm>
          <a:prstGeom prst="rect">
            <a:avLst/>
          </a:prstGeom>
          <a:noFill/>
        </p:spPr>
        <p:txBody>
          <a:bodyPr wrap="square" rtlCol="0">
            <a:spAutoFit/>
          </a:bodyPr>
          <a:lstStyle/>
          <a:p>
            <a:pPr algn="ctr"/>
            <a:r>
              <a:rPr lang="en-US" altLang="zh-CN" sz="3600" b="1" spc="600"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Object Removal by Exemplar-Based Inpainting</a:t>
            </a:r>
            <a:endParaRPr lang="zh-CN" altLang="en-US" sz="3600" b="1" spc="600"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9" name="文本框 8"/>
          <p:cNvSpPr txBox="1"/>
          <p:nvPr/>
        </p:nvSpPr>
        <p:spPr>
          <a:xfrm>
            <a:off x="2682875" y="3972704"/>
            <a:ext cx="3515821" cy="1156855"/>
          </a:xfrm>
          <a:prstGeom prst="rect">
            <a:avLst/>
          </a:prstGeom>
          <a:noFill/>
        </p:spPr>
        <p:txBody>
          <a:bodyPr wrap="square" rtlCol="0">
            <a:spAutoFit/>
          </a:bodyPr>
          <a:lstStyle/>
          <a:p>
            <a:pPr>
              <a:lnSpc>
                <a:spcPct val="150000"/>
              </a:lnSpc>
            </a:pPr>
            <a:r>
              <a:rPr lang="zh-CN" altLang="en-US"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展示：伍祖楷</a:t>
            </a:r>
            <a:endParaRPr lang="zh-CN" altLang="en-US"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a:p>
            <a:pPr>
              <a:lnSpc>
                <a:spcPct val="150000"/>
              </a:lnSpc>
            </a:pPr>
            <a:r>
              <a:rPr lang="zh-CN" altLang="en-US"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代码实现：王紫怡、黄文元、马琰</a:t>
            </a:r>
            <a:endParaRPr lang="zh-CN" altLang="en-US"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a:p>
            <a:pPr>
              <a:lnSpc>
                <a:spcPct val="150000"/>
              </a:lnSpc>
            </a:pPr>
            <a:r>
              <a:rPr lang="en-US" altLang="zh-CN"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PPT</a:t>
            </a:r>
            <a:r>
              <a:rPr lang="zh-CN" altLang="en-US"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：周星宇、谢晓涵</a:t>
            </a:r>
            <a:endParaRPr lang="zh-CN" altLang="en-US" sz="1600" b="1"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
                                        </p:tgtEl>
                                      </p:cBhvr>
                                    </p:animEffect>
                                  </p:childTnLst>
                                </p:cTn>
                              </p:par>
                            </p:childTnLst>
                          </p:cTn>
                        </p:par>
                        <p:par>
                          <p:cTn id="22" fill="hold">
                            <p:stCondLst>
                              <p:cond delay="3099"/>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8" name="文本框 17"/>
          <p:cNvSpPr txBox="1"/>
          <p:nvPr/>
        </p:nvSpPr>
        <p:spPr>
          <a:xfrm>
            <a:off x="754570" y="372359"/>
            <a:ext cx="8424153" cy="769441"/>
          </a:xfrm>
          <a:prstGeom prst="rect">
            <a:avLst/>
          </a:prstGeom>
          <a:noFill/>
        </p:spPr>
        <p:txBody>
          <a:bodyPr wrap="square" rtlCol="0">
            <a:spAutoFit/>
          </a:bodyPr>
          <a:lstStyle/>
          <a:p>
            <a:pPr algn="ctr"/>
            <a:r>
              <a:rPr lang="zh-CN" altLang="en-US" sz="4400" b="1" dirty="0"/>
              <a:t>          </a:t>
            </a:r>
            <a:r>
              <a:rPr lang="zh-CN" altLang="en-US" sz="3200" b="1" dirty="0"/>
              <a:t>区域填充算法</a:t>
            </a:r>
            <a:endParaRPr lang="zh-CN" altLang="en-US" sz="3200" b="1" dirty="0"/>
          </a:p>
        </p:txBody>
      </p:sp>
      <p:pic>
        <p:nvPicPr>
          <p:cNvPr id="13" name="图片 12"/>
          <p:cNvPicPr>
            <a:picLocks noChangeAspect="1"/>
          </p:cNvPicPr>
          <p:nvPr/>
        </p:nvPicPr>
        <p:blipFill>
          <a:blip r:embed="rId2"/>
          <a:stretch>
            <a:fillRect/>
          </a:stretch>
        </p:blipFill>
        <p:spPr>
          <a:xfrm>
            <a:off x="1103086" y="1296444"/>
            <a:ext cx="3791643" cy="2877801"/>
          </a:xfrm>
          <a:prstGeom prst="rect">
            <a:avLst/>
          </a:prstGeom>
        </p:spPr>
      </p:pic>
      <p:sp>
        <p:nvSpPr>
          <p:cNvPr id="10" name="文本框 9"/>
          <p:cNvSpPr txBox="1"/>
          <p:nvPr/>
        </p:nvSpPr>
        <p:spPr>
          <a:xfrm>
            <a:off x="5650752" y="1593604"/>
            <a:ext cx="6104556" cy="2308324"/>
          </a:xfrm>
          <a:prstGeom prst="rect">
            <a:avLst/>
          </a:prstGeom>
          <a:noFill/>
        </p:spPr>
        <p:txBody>
          <a:bodyPr wrap="none" rtlCol="0">
            <a:spAutoFit/>
          </a:bodyPr>
          <a:lstStyle/>
          <a:p>
            <a:r>
              <a:rPr lang="zh-CN" altLang="en-US" dirty="0"/>
              <a:t>定义</a:t>
            </a:r>
            <a:r>
              <a:rPr lang="el-GR" altLang="zh-CN" dirty="0"/>
              <a:t>Φ</a:t>
            </a:r>
            <a:r>
              <a:rPr lang="en-US" altLang="zh-CN" dirty="0"/>
              <a:t>=1-</a:t>
            </a:r>
            <a:r>
              <a:rPr lang="zh-CN" altLang="zh-CN" dirty="0"/>
              <a:t>Ω</a:t>
            </a:r>
            <a:endParaRPr lang="en-US" altLang="zh-CN" dirty="0"/>
          </a:p>
          <a:p>
            <a:endParaRPr lang="en-US" altLang="zh-CN" dirty="0"/>
          </a:p>
          <a:p>
            <a:r>
              <a:rPr lang="zh-CN" altLang="zh-CN" dirty="0"/>
              <a:t>制定模板窗口的大小ψ</a:t>
            </a:r>
            <a:r>
              <a:rPr lang="en-US" altLang="zh-CN" dirty="0"/>
              <a:t>(</a:t>
            </a:r>
            <a:r>
              <a:rPr lang="zh-CN" altLang="zh-CN" dirty="0"/>
              <a:t>默认</a:t>
            </a:r>
            <a:r>
              <a:rPr lang="en-US" altLang="zh-CN" dirty="0"/>
              <a:t>9x9)</a:t>
            </a:r>
            <a:endParaRPr lang="en-US" altLang="zh-CN" dirty="0"/>
          </a:p>
          <a:p>
            <a:endParaRPr lang="en-US" altLang="zh-CN" dirty="0"/>
          </a:p>
          <a:p>
            <a:r>
              <a:rPr lang="zh-CN" altLang="en-US" dirty="0"/>
              <a:t>每个像素拥有颜色值和置信值</a:t>
            </a:r>
            <a:r>
              <a:rPr lang="en-US" altLang="zh-CN" dirty="0"/>
              <a:t>(confidence)</a:t>
            </a:r>
            <a:endParaRPr lang="en-US" altLang="zh-CN" dirty="0"/>
          </a:p>
          <a:p>
            <a:endParaRPr lang="en-US" altLang="zh-CN" dirty="0"/>
          </a:p>
          <a:p>
            <a:r>
              <a:rPr lang="zh-CN" altLang="zh-CN" dirty="0"/>
              <a:t>需要填充的图像块会被赋予一个临时的优先级值</a:t>
            </a:r>
            <a:r>
              <a:rPr lang="en-US" altLang="zh-CN" dirty="0"/>
              <a:t>(priority)</a:t>
            </a:r>
            <a:endParaRPr lang="zh-CN" altLang="en-US" dirty="0"/>
          </a:p>
          <a:p>
            <a:endParaRPr lang="zh-CN" altLang="en-US" dirty="0"/>
          </a:p>
        </p:txBody>
      </p:sp>
      <p:sp>
        <p:nvSpPr>
          <p:cNvPr id="15" name="文本框 14"/>
          <p:cNvSpPr txBox="1"/>
          <p:nvPr/>
        </p:nvSpPr>
        <p:spPr>
          <a:xfrm>
            <a:off x="777069" y="4289439"/>
            <a:ext cx="10630606" cy="2031325"/>
          </a:xfrm>
          <a:prstGeom prst="rect">
            <a:avLst/>
          </a:prstGeom>
          <a:noFill/>
        </p:spPr>
        <p:txBody>
          <a:bodyPr wrap="square" rtlCol="0">
            <a:spAutoFit/>
          </a:bodyPr>
          <a:lstStyle/>
          <a:p>
            <a:pPr>
              <a:lnSpc>
                <a:spcPct val="150000"/>
              </a:lnSpc>
            </a:pPr>
            <a:r>
              <a:rPr lang="en-US" altLang="zh-CN" dirty="0"/>
              <a:t>        </a:t>
            </a:r>
            <a:r>
              <a:rPr lang="zh-CN" altLang="zh-CN" dirty="0"/>
              <a:t>目前最为普遍的填充方法为</a:t>
            </a:r>
            <a:r>
              <a:rPr lang="en-US" altLang="zh-CN" dirty="0"/>
              <a:t>”</a:t>
            </a:r>
            <a:r>
              <a:rPr lang="zh-CN" altLang="zh-CN" dirty="0"/>
              <a:t>洋葱皮</a:t>
            </a:r>
            <a:r>
              <a:rPr lang="en-US" altLang="zh-CN" dirty="0"/>
              <a:t>”</a:t>
            </a:r>
            <a:r>
              <a:rPr lang="zh-CN" altLang="zh-CN" dirty="0"/>
              <a:t>法</a:t>
            </a:r>
            <a:r>
              <a:rPr lang="en-US" altLang="zh-CN" dirty="0"/>
              <a:t>,</a:t>
            </a:r>
            <a:r>
              <a:rPr lang="zh-CN" altLang="zh-CN" dirty="0"/>
              <a:t>目标区域从外部向内部一层一层的合成</a:t>
            </a:r>
            <a:r>
              <a:rPr lang="en-US" altLang="zh-CN" dirty="0"/>
              <a:t>,</a:t>
            </a:r>
            <a:r>
              <a:rPr lang="zh-CN" altLang="zh-CN" dirty="0"/>
              <a:t>但我们并不知道这样的填充顺序是否符合他原来的纹理结构</a:t>
            </a:r>
            <a:r>
              <a:rPr lang="en-US" altLang="zh-CN" dirty="0"/>
              <a:t>.</a:t>
            </a:r>
            <a:r>
              <a:rPr lang="zh-CN" altLang="zh-CN" dirty="0"/>
              <a:t>因此该算法为每个图像块设置填充顺序优先级</a:t>
            </a:r>
            <a:r>
              <a:rPr lang="en-US" altLang="zh-CN" dirty="0"/>
              <a:t>,</a:t>
            </a:r>
            <a:r>
              <a:rPr lang="zh-CN" altLang="zh-CN" dirty="0"/>
              <a:t>来尽可能让生成图片的纹理结构符合他原图的纹理结构</a:t>
            </a:r>
            <a:r>
              <a:rPr lang="en-US" altLang="zh-CN" dirty="0"/>
              <a:t>.</a:t>
            </a:r>
            <a:r>
              <a:rPr lang="zh-CN" altLang="zh-CN" dirty="0"/>
              <a:t>优先级的计算偏向于那些在明显边界延续上</a:t>
            </a:r>
            <a:r>
              <a:rPr lang="en-US" altLang="zh-CN" dirty="0"/>
              <a:t>(</a:t>
            </a:r>
            <a:r>
              <a:rPr lang="zh-CN" altLang="en-US" dirty="0"/>
              <a:t>之后称其为等压线</a:t>
            </a:r>
            <a:r>
              <a:rPr lang="en-US" altLang="zh-CN" dirty="0"/>
              <a:t>)</a:t>
            </a:r>
            <a:r>
              <a:rPr lang="zh-CN" altLang="zh-CN" dirty="0"/>
              <a:t>和被高置信像素包围的图像块</a:t>
            </a:r>
            <a:r>
              <a:rPr lang="en-US" altLang="zh-CN" dirty="0"/>
              <a:t>.</a:t>
            </a:r>
            <a:endParaRPr lang="zh-CN" altLang="zh-CN" dirty="0"/>
          </a:p>
          <a:p>
            <a:endParaRPr lang="zh-CN" altLang="en-US" dirty="0"/>
          </a:p>
        </p:txBody>
      </p:sp>
      <p:sp>
        <p:nvSpPr>
          <p:cNvPr id="20" name="文本框 19"/>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8" name="文本框 17"/>
          <p:cNvSpPr txBox="1"/>
          <p:nvPr/>
        </p:nvSpPr>
        <p:spPr>
          <a:xfrm>
            <a:off x="754570" y="372359"/>
            <a:ext cx="8424153" cy="769441"/>
          </a:xfrm>
          <a:prstGeom prst="rect">
            <a:avLst/>
          </a:prstGeom>
          <a:noFill/>
        </p:spPr>
        <p:txBody>
          <a:bodyPr wrap="square" rtlCol="0">
            <a:spAutoFit/>
          </a:bodyPr>
          <a:lstStyle/>
          <a:p>
            <a:pPr algn="ctr"/>
            <a:r>
              <a:rPr lang="zh-CN" altLang="en-US" sz="4400" b="1" dirty="0"/>
              <a:t>          </a:t>
            </a:r>
            <a:r>
              <a:rPr lang="zh-CN" altLang="en-US" sz="3200" b="1" dirty="0"/>
              <a:t>区域填充算法</a:t>
            </a:r>
            <a:endParaRPr lang="zh-CN" altLang="en-US" sz="3200" b="1" dirty="0"/>
          </a:p>
        </p:txBody>
      </p:sp>
      <p:pic>
        <p:nvPicPr>
          <p:cNvPr id="13" name="图片 12"/>
          <p:cNvPicPr>
            <a:picLocks noChangeAspect="1"/>
          </p:cNvPicPr>
          <p:nvPr/>
        </p:nvPicPr>
        <p:blipFill>
          <a:blip r:embed="rId2"/>
          <a:stretch>
            <a:fillRect/>
          </a:stretch>
        </p:blipFill>
        <p:spPr>
          <a:xfrm>
            <a:off x="1103086" y="1296444"/>
            <a:ext cx="3791643" cy="2877801"/>
          </a:xfrm>
          <a:prstGeom prst="rect">
            <a:avLst/>
          </a:prstGeom>
        </p:spPr>
      </p:pic>
      <p:pic>
        <p:nvPicPr>
          <p:cNvPr id="12" name="图片 11"/>
          <p:cNvPicPr>
            <a:picLocks noChangeAspect="1"/>
          </p:cNvPicPr>
          <p:nvPr/>
        </p:nvPicPr>
        <p:blipFill>
          <a:blip r:embed="rId3"/>
          <a:stretch>
            <a:fillRect/>
          </a:stretch>
        </p:blipFill>
        <p:spPr>
          <a:xfrm>
            <a:off x="5208755" y="1141800"/>
            <a:ext cx="2982908" cy="970344"/>
          </a:xfrm>
          <a:prstGeom prst="rect">
            <a:avLst/>
          </a:prstGeom>
        </p:spPr>
      </p:pic>
      <p:pic>
        <p:nvPicPr>
          <p:cNvPr id="14" name="图片 13"/>
          <p:cNvPicPr>
            <a:picLocks noChangeAspect="1"/>
          </p:cNvPicPr>
          <p:nvPr/>
        </p:nvPicPr>
        <p:blipFill>
          <a:blip r:embed="rId4"/>
          <a:stretch>
            <a:fillRect/>
          </a:stretch>
        </p:blipFill>
        <p:spPr>
          <a:xfrm>
            <a:off x="5088969" y="3840920"/>
            <a:ext cx="6457143" cy="1180952"/>
          </a:xfrm>
          <a:prstGeom prst="rect">
            <a:avLst/>
          </a:prstGeom>
        </p:spPr>
      </p:pic>
      <p:sp>
        <p:nvSpPr>
          <p:cNvPr id="16" name="文本框 15"/>
          <p:cNvSpPr txBox="1"/>
          <p:nvPr/>
        </p:nvSpPr>
        <p:spPr>
          <a:xfrm>
            <a:off x="5208755" y="2308662"/>
            <a:ext cx="4301177" cy="707886"/>
          </a:xfrm>
          <a:prstGeom prst="rect">
            <a:avLst/>
          </a:prstGeom>
          <a:noFill/>
        </p:spPr>
        <p:txBody>
          <a:bodyPr wrap="none" rtlCol="0">
            <a:spAutoFit/>
          </a:bodyPr>
          <a:lstStyle/>
          <a:p>
            <a:r>
              <a:rPr lang="en-US" altLang="zh-CN" sz="2000" dirty="0"/>
              <a:t>p:</a:t>
            </a:r>
            <a:r>
              <a:rPr lang="zh-CN" altLang="en-US" sz="2000" dirty="0"/>
              <a:t>以</a:t>
            </a:r>
            <a:r>
              <a:rPr lang="en-US" altLang="zh-CN" sz="2000" dirty="0"/>
              <a:t>p</a:t>
            </a:r>
            <a:r>
              <a:rPr lang="zh-CN" altLang="en-US" sz="2000" dirty="0"/>
              <a:t>为中心的像素块     </a:t>
            </a:r>
            <a:r>
              <a:rPr lang="en-US" altLang="zh-CN" sz="2000" dirty="0"/>
              <a:t> C(p):</a:t>
            </a:r>
            <a:r>
              <a:rPr lang="zh-CN" altLang="en-US" sz="2000" dirty="0"/>
              <a:t>置信值</a:t>
            </a:r>
            <a:endParaRPr lang="en-US" altLang="zh-CN" sz="2000" dirty="0"/>
          </a:p>
          <a:p>
            <a:r>
              <a:rPr lang="en-US" altLang="zh-CN" sz="2000" dirty="0"/>
              <a:t>D(p):</a:t>
            </a:r>
            <a:r>
              <a:rPr lang="zh-CN" altLang="en-US" sz="2000" dirty="0"/>
              <a:t>数据项</a:t>
            </a:r>
            <a:r>
              <a:rPr lang="en-US" altLang="zh-CN" sz="2000" dirty="0"/>
              <a:t>                      P(p):</a:t>
            </a:r>
            <a:r>
              <a:rPr lang="zh-CN" altLang="en-US" sz="2000" dirty="0"/>
              <a:t>优先值</a:t>
            </a:r>
            <a:endParaRPr lang="zh-CN" altLang="en-US" sz="2000" dirty="0"/>
          </a:p>
        </p:txBody>
      </p:sp>
      <p:sp>
        <p:nvSpPr>
          <p:cNvPr id="17" name="文本框 16"/>
          <p:cNvSpPr txBox="1"/>
          <p:nvPr/>
        </p:nvSpPr>
        <p:spPr>
          <a:xfrm>
            <a:off x="5208755" y="3311857"/>
            <a:ext cx="3196709" cy="461665"/>
          </a:xfrm>
          <a:prstGeom prst="rect">
            <a:avLst/>
          </a:prstGeom>
          <a:noFill/>
        </p:spPr>
        <p:txBody>
          <a:bodyPr wrap="none" rtlCol="0">
            <a:spAutoFit/>
          </a:bodyPr>
          <a:lstStyle/>
          <a:p>
            <a:r>
              <a:rPr lang="en-US" altLang="zh-CN" sz="2400" dirty="0"/>
              <a:t>C(p)</a:t>
            </a:r>
            <a:r>
              <a:rPr lang="zh-CN" altLang="en-US" sz="2400" dirty="0"/>
              <a:t>与</a:t>
            </a:r>
            <a:r>
              <a:rPr lang="en-US" altLang="zh-CN" sz="2400" dirty="0"/>
              <a:t>D(p)</a:t>
            </a:r>
            <a:r>
              <a:rPr lang="zh-CN" altLang="en-US" sz="2400" dirty="0"/>
              <a:t>的定义如下</a:t>
            </a:r>
            <a:r>
              <a:rPr lang="en-US" altLang="zh-CN" dirty="0"/>
              <a:t>:</a:t>
            </a:r>
            <a:endParaRPr lang="zh-CN" altLang="en-US" dirty="0"/>
          </a:p>
        </p:txBody>
      </p:sp>
      <p:sp>
        <p:nvSpPr>
          <p:cNvPr id="19" name="文本框 18"/>
          <p:cNvSpPr txBox="1"/>
          <p:nvPr/>
        </p:nvSpPr>
        <p:spPr>
          <a:xfrm>
            <a:off x="5189520" y="5338412"/>
            <a:ext cx="7270822" cy="1015663"/>
          </a:xfrm>
          <a:prstGeom prst="rect">
            <a:avLst/>
          </a:prstGeom>
          <a:noFill/>
        </p:spPr>
        <p:txBody>
          <a:bodyPr wrap="square" rtlCol="0">
            <a:spAutoFit/>
          </a:bodyPr>
          <a:lstStyle/>
          <a:p>
            <a:r>
              <a:rPr lang="en-US" altLang="zh-CN" sz="2000" dirty="0">
                <a:latin typeface="+mn-ea"/>
              </a:rPr>
              <a:t>|</a:t>
            </a:r>
            <a:r>
              <a:rPr lang="en-US" altLang="zh-CN" sz="2000" dirty="0" err="1">
                <a:latin typeface="+mn-ea"/>
              </a:rPr>
              <a:t>Ψp</a:t>
            </a:r>
            <a:r>
              <a:rPr lang="en-US" altLang="zh-CN" sz="2000" dirty="0">
                <a:latin typeface="+mn-ea"/>
              </a:rPr>
              <a:t>|</a:t>
            </a:r>
            <a:r>
              <a:rPr lang="zh-CN" altLang="en-US" sz="2000" dirty="0">
                <a:latin typeface="+mn-ea"/>
              </a:rPr>
              <a:t>是</a:t>
            </a:r>
            <a:r>
              <a:rPr lang="en-US" altLang="zh-CN" sz="2000" dirty="0" err="1">
                <a:latin typeface="+mn-ea"/>
              </a:rPr>
              <a:t>Ψp</a:t>
            </a:r>
            <a:r>
              <a:rPr lang="zh-CN" altLang="en-US" sz="2000" dirty="0">
                <a:latin typeface="+mn-ea"/>
              </a:rPr>
              <a:t>的面积</a:t>
            </a:r>
            <a:endParaRPr lang="en-US" altLang="zh-CN" sz="2000" dirty="0">
              <a:latin typeface="+mn-ea"/>
            </a:endParaRPr>
          </a:p>
          <a:p>
            <a:r>
              <a:rPr lang="en-US" altLang="zh-CN" sz="2000" dirty="0">
                <a:latin typeface="+mn-ea"/>
              </a:rPr>
              <a:t>α</a:t>
            </a:r>
            <a:r>
              <a:rPr lang="zh-CN" altLang="en-US" sz="2000" dirty="0">
                <a:latin typeface="+mn-ea"/>
              </a:rPr>
              <a:t>是归一化因子</a:t>
            </a:r>
            <a:r>
              <a:rPr lang="en-US" altLang="zh-CN" sz="2000" dirty="0">
                <a:latin typeface="+mn-ea"/>
              </a:rPr>
              <a:t>(</a:t>
            </a:r>
            <a:r>
              <a:rPr lang="zh-CN" altLang="en-US" sz="2000" dirty="0">
                <a:latin typeface="+mn-ea"/>
              </a:rPr>
              <a:t>例如</a:t>
            </a:r>
            <a:r>
              <a:rPr lang="en-US" altLang="zh-CN" sz="2000" dirty="0">
                <a:latin typeface="+mn-ea"/>
              </a:rPr>
              <a:t>,</a:t>
            </a:r>
            <a:r>
              <a:rPr lang="zh-CN" altLang="en-US" sz="2000" dirty="0">
                <a:latin typeface="+mn-ea"/>
              </a:rPr>
              <a:t>对于典型的灰度图像而言</a:t>
            </a:r>
            <a:r>
              <a:rPr lang="en-US" altLang="zh-CN" sz="2000" dirty="0">
                <a:latin typeface="+mn-ea"/>
              </a:rPr>
              <a:t>,α=255)</a:t>
            </a:r>
            <a:endParaRPr lang="en-US" altLang="zh-CN" sz="2000" dirty="0">
              <a:latin typeface="+mn-ea"/>
            </a:endParaRPr>
          </a:p>
          <a:p>
            <a:r>
              <a:rPr lang="en-US" altLang="zh-CN" sz="2000" dirty="0">
                <a:latin typeface="+mn-ea"/>
              </a:rPr>
              <a:t>np</a:t>
            </a:r>
            <a:r>
              <a:rPr lang="zh-CN" altLang="en-US" sz="2000" dirty="0">
                <a:latin typeface="+mn-ea"/>
              </a:rPr>
              <a:t>是在点</a:t>
            </a:r>
            <a:r>
              <a:rPr lang="en-US" altLang="zh-CN" sz="2000" dirty="0">
                <a:latin typeface="+mn-ea"/>
              </a:rPr>
              <a:t>p</a:t>
            </a:r>
            <a:r>
              <a:rPr lang="zh-CN" altLang="en-US" sz="2000" dirty="0">
                <a:latin typeface="+mn-ea"/>
              </a:rPr>
              <a:t>上与</a:t>
            </a:r>
            <a:r>
              <a:rPr lang="en-US" altLang="zh-CN" sz="2000" dirty="0" err="1">
                <a:latin typeface="+mn-ea"/>
              </a:rPr>
              <a:t>δΩ</a:t>
            </a:r>
            <a:r>
              <a:rPr lang="zh-CN" altLang="en-US" sz="2000" dirty="0">
                <a:latin typeface="+mn-ea"/>
              </a:rPr>
              <a:t>正交的单位向量</a:t>
            </a:r>
            <a:endParaRPr lang="zh-CN" altLang="en-US" sz="2000" dirty="0">
              <a:latin typeface="+mn-ea"/>
            </a:endParaRPr>
          </a:p>
        </p:txBody>
      </p:sp>
      <p:sp>
        <p:nvSpPr>
          <p:cNvPr id="20" name="文本框 19"/>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8" name="文本框 17"/>
          <p:cNvSpPr txBox="1"/>
          <p:nvPr/>
        </p:nvSpPr>
        <p:spPr>
          <a:xfrm>
            <a:off x="754570" y="372359"/>
            <a:ext cx="8424153" cy="769441"/>
          </a:xfrm>
          <a:prstGeom prst="rect">
            <a:avLst/>
          </a:prstGeom>
          <a:noFill/>
        </p:spPr>
        <p:txBody>
          <a:bodyPr wrap="square" rtlCol="0">
            <a:spAutoFit/>
          </a:bodyPr>
          <a:lstStyle/>
          <a:p>
            <a:pPr algn="ctr"/>
            <a:r>
              <a:rPr lang="zh-CN" altLang="en-US" sz="4400" b="1" dirty="0"/>
              <a:t>          </a:t>
            </a:r>
            <a:r>
              <a:rPr lang="zh-CN" altLang="en-US" sz="3200" b="1" dirty="0"/>
              <a:t>区域填充算法</a:t>
            </a:r>
            <a:endParaRPr lang="zh-CN" altLang="en-US" sz="3200" b="1" dirty="0"/>
          </a:p>
        </p:txBody>
      </p:sp>
      <p:pic>
        <p:nvPicPr>
          <p:cNvPr id="13" name="图片 12"/>
          <p:cNvPicPr>
            <a:picLocks noChangeAspect="1"/>
          </p:cNvPicPr>
          <p:nvPr/>
        </p:nvPicPr>
        <p:blipFill>
          <a:blip r:embed="rId2"/>
          <a:stretch>
            <a:fillRect/>
          </a:stretch>
        </p:blipFill>
        <p:spPr>
          <a:xfrm>
            <a:off x="1103086" y="1296444"/>
            <a:ext cx="3791643" cy="2877801"/>
          </a:xfrm>
          <a:prstGeom prst="rect">
            <a:avLst/>
          </a:prstGeom>
        </p:spPr>
      </p:pic>
      <p:sp>
        <p:nvSpPr>
          <p:cNvPr id="6" name="文本框 5"/>
          <p:cNvSpPr txBox="1"/>
          <p:nvPr/>
        </p:nvSpPr>
        <p:spPr>
          <a:xfrm>
            <a:off x="5095787" y="3071621"/>
            <a:ext cx="3688129" cy="923330"/>
          </a:xfrm>
          <a:prstGeom prst="rect">
            <a:avLst/>
          </a:prstGeom>
          <a:noFill/>
        </p:spPr>
        <p:txBody>
          <a:bodyPr wrap="square" rtlCol="0">
            <a:spAutoFit/>
          </a:bodyPr>
          <a:lstStyle/>
          <a:p>
            <a:r>
              <a:rPr lang="en-US" altLang="zh-CN" dirty="0"/>
              <a:t>C</a:t>
            </a:r>
            <a:r>
              <a:rPr lang="zh-CN" altLang="en-US" dirty="0"/>
              <a:t>（</a:t>
            </a:r>
            <a:r>
              <a:rPr lang="en-US" altLang="zh-CN" dirty="0"/>
              <a:t>p</a:t>
            </a:r>
            <a:r>
              <a:rPr lang="zh-CN" altLang="en-US" dirty="0"/>
              <a:t>）的初始化</a:t>
            </a:r>
            <a:r>
              <a:rPr lang="en-US" altLang="zh-CN" dirty="0"/>
              <a:t>:</a:t>
            </a:r>
            <a:endParaRPr lang="en-US" altLang="zh-CN" dirty="0"/>
          </a:p>
          <a:p>
            <a:r>
              <a:rPr lang="en-US" altLang="zh-CN" dirty="0"/>
              <a:t>C</a:t>
            </a:r>
            <a:r>
              <a:rPr lang="zh-CN" altLang="en-US" dirty="0"/>
              <a:t>（</a:t>
            </a:r>
            <a:r>
              <a:rPr lang="en-US" altLang="zh-CN" dirty="0"/>
              <a:t>p</a:t>
            </a:r>
            <a:r>
              <a:rPr lang="zh-CN" altLang="en-US" dirty="0"/>
              <a:t>）设为</a:t>
            </a:r>
            <a:r>
              <a:rPr lang="en-US" altLang="zh-CN" dirty="0"/>
              <a:t>0</a:t>
            </a:r>
            <a:r>
              <a:rPr lang="zh-CN" altLang="en-US" dirty="0"/>
              <a:t>时</a:t>
            </a:r>
            <a:r>
              <a:rPr lang="en-US" altLang="zh-CN" dirty="0"/>
              <a:t>,∀</a:t>
            </a:r>
            <a:r>
              <a:rPr lang="en-US" altLang="zh-CN" dirty="0" err="1"/>
              <a:t>p∈Ω</a:t>
            </a:r>
            <a:r>
              <a:rPr lang="en-US" altLang="zh-CN" dirty="0"/>
              <a:t>	(</a:t>
            </a:r>
            <a:r>
              <a:rPr lang="zh-CN" altLang="en-US" dirty="0"/>
              <a:t>不可信</a:t>
            </a:r>
            <a:r>
              <a:rPr lang="en-US" altLang="zh-CN" dirty="0"/>
              <a:t>)</a:t>
            </a:r>
            <a:endParaRPr lang="en-US" altLang="zh-CN" dirty="0"/>
          </a:p>
          <a:p>
            <a:r>
              <a:rPr lang="en-US" altLang="zh-CN" dirty="0"/>
              <a:t>C</a:t>
            </a:r>
            <a:r>
              <a:rPr lang="zh-CN" altLang="en-US" dirty="0"/>
              <a:t>（</a:t>
            </a:r>
            <a:r>
              <a:rPr lang="en-US" altLang="zh-CN" dirty="0"/>
              <a:t>p</a:t>
            </a:r>
            <a:r>
              <a:rPr lang="zh-CN" altLang="en-US" dirty="0"/>
              <a:t>）设为</a:t>
            </a:r>
            <a:r>
              <a:rPr lang="en-US" altLang="zh-CN" dirty="0"/>
              <a:t>1</a:t>
            </a:r>
            <a:r>
              <a:rPr lang="zh-CN" altLang="en-US" dirty="0"/>
              <a:t>时</a:t>
            </a:r>
            <a:r>
              <a:rPr lang="en-US" altLang="zh-CN" dirty="0"/>
              <a:t>,</a:t>
            </a:r>
            <a:r>
              <a:rPr lang="zh-CN" altLang="en-US" dirty="0"/>
              <a:t>∀</a:t>
            </a:r>
            <a:r>
              <a:rPr lang="en-US" altLang="zh-CN" dirty="0" err="1"/>
              <a:t>p∈I−Ω</a:t>
            </a:r>
            <a:r>
              <a:rPr lang="en-US" altLang="zh-CN" dirty="0"/>
              <a:t>   (</a:t>
            </a:r>
            <a:r>
              <a:rPr lang="zh-CN" altLang="en-US" dirty="0"/>
              <a:t>可信</a:t>
            </a:r>
            <a:r>
              <a:rPr lang="en-US" altLang="zh-CN" dirty="0"/>
              <a:t>)</a:t>
            </a:r>
            <a:endParaRPr lang="zh-CN" altLang="en-US" dirty="0"/>
          </a:p>
        </p:txBody>
      </p:sp>
      <p:pic>
        <p:nvPicPr>
          <p:cNvPr id="5" name="图片 4"/>
          <p:cNvPicPr>
            <a:picLocks noChangeAspect="1"/>
          </p:cNvPicPr>
          <p:nvPr/>
        </p:nvPicPr>
        <p:blipFill>
          <a:blip r:embed="rId3"/>
          <a:stretch>
            <a:fillRect/>
          </a:stretch>
        </p:blipFill>
        <p:spPr>
          <a:xfrm>
            <a:off x="5095787" y="1434978"/>
            <a:ext cx="3076190" cy="1047619"/>
          </a:xfrm>
          <a:prstGeom prst="rect">
            <a:avLst/>
          </a:prstGeom>
        </p:spPr>
      </p:pic>
      <p:sp>
        <p:nvSpPr>
          <p:cNvPr id="15" name="文本框 14"/>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sp>
        <p:nvSpPr>
          <p:cNvPr id="21" name="文本框 20"/>
          <p:cNvSpPr txBox="1"/>
          <p:nvPr/>
        </p:nvSpPr>
        <p:spPr>
          <a:xfrm>
            <a:off x="703717" y="4611283"/>
            <a:ext cx="10777309" cy="646331"/>
          </a:xfrm>
          <a:prstGeom prst="rect">
            <a:avLst/>
          </a:prstGeom>
          <a:noFill/>
        </p:spPr>
        <p:txBody>
          <a:bodyPr wrap="none" rtlCol="0">
            <a:spAutoFit/>
          </a:bodyPr>
          <a:lstStyle/>
          <a:p>
            <a:r>
              <a:rPr lang="zh-CN" altLang="zh-CN" dirty="0"/>
              <a:t>计算出边界区域上的每个图像块的置信值</a:t>
            </a:r>
            <a:r>
              <a:rPr lang="en-US" altLang="zh-CN" dirty="0"/>
              <a:t>.</a:t>
            </a:r>
            <a:r>
              <a:rPr lang="zh-CN" altLang="zh-CN" dirty="0"/>
              <a:t>然后比较他们的置信值大小</a:t>
            </a:r>
            <a:r>
              <a:rPr lang="en-US" altLang="zh-CN" dirty="0"/>
              <a:t>,</a:t>
            </a:r>
            <a:r>
              <a:rPr lang="zh-CN" altLang="en-US" dirty="0"/>
              <a:t>置信值越大</a:t>
            </a:r>
            <a:r>
              <a:rPr lang="en-US" altLang="zh-CN" dirty="0"/>
              <a:t>,</a:t>
            </a:r>
            <a:r>
              <a:rPr lang="zh-CN" altLang="en-US" dirty="0"/>
              <a:t>优先级的也会相对较大</a:t>
            </a:r>
            <a:r>
              <a:rPr lang="en-US" altLang="zh-CN" dirty="0"/>
              <a:t>.</a:t>
            </a:r>
            <a:endParaRPr lang="en-US" altLang="zh-CN" dirty="0"/>
          </a:p>
          <a:p>
            <a:r>
              <a:rPr lang="zh-CN" altLang="en-US" dirty="0"/>
              <a:t>这样可以</a:t>
            </a:r>
            <a:r>
              <a:rPr lang="zh-CN" altLang="zh-CN" dirty="0"/>
              <a:t>首先填充那些已经填充了更多像素的图像块</a:t>
            </a:r>
            <a:r>
              <a:rPr lang="en-US" altLang="zh-CN" dirty="0"/>
              <a:t>,</a:t>
            </a:r>
            <a:r>
              <a:rPr lang="zh-CN" altLang="en-US" dirty="0"/>
              <a:t>从而</a:t>
            </a:r>
            <a:r>
              <a:rPr lang="zh-CN" altLang="zh-CN" dirty="0"/>
              <a:t>更加的可靠</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circle(in)">
                                      <p:cBhvr>
                                        <p:cTn id="1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8" name="文本框 17"/>
          <p:cNvSpPr txBox="1"/>
          <p:nvPr/>
        </p:nvSpPr>
        <p:spPr>
          <a:xfrm>
            <a:off x="754570" y="372359"/>
            <a:ext cx="8424153" cy="769441"/>
          </a:xfrm>
          <a:prstGeom prst="rect">
            <a:avLst/>
          </a:prstGeom>
          <a:noFill/>
        </p:spPr>
        <p:txBody>
          <a:bodyPr wrap="square" rtlCol="0">
            <a:spAutoFit/>
          </a:bodyPr>
          <a:lstStyle/>
          <a:p>
            <a:pPr algn="ctr"/>
            <a:r>
              <a:rPr lang="zh-CN" altLang="en-US" sz="4400" b="1" dirty="0"/>
              <a:t>          </a:t>
            </a:r>
            <a:r>
              <a:rPr lang="zh-CN" altLang="en-US" sz="3200" b="1" dirty="0"/>
              <a:t>区域填充算法</a:t>
            </a:r>
            <a:endParaRPr lang="zh-CN" altLang="en-US" sz="3200" b="1" dirty="0"/>
          </a:p>
        </p:txBody>
      </p:sp>
      <p:pic>
        <p:nvPicPr>
          <p:cNvPr id="13" name="图片 12"/>
          <p:cNvPicPr>
            <a:picLocks noChangeAspect="1"/>
          </p:cNvPicPr>
          <p:nvPr/>
        </p:nvPicPr>
        <p:blipFill>
          <a:blip r:embed="rId2"/>
          <a:stretch>
            <a:fillRect/>
          </a:stretch>
        </p:blipFill>
        <p:spPr>
          <a:xfrm>
            <a:off x="1103086" y="1296444"/>
            <a:ext cx="3791643" cy="2877801"/>
          </a:xfrm>
          <a:prstGeom prst="rect">
            <a:avLst/>
          </a:prstGeom>
        </p:spPr>
      </p:pic>
      <p:sp>
        <p:nvSpPr>
          <p:cNvPr id="15" name="文本框 14"/>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pic>
        <p:nvPicPr>
          <p:cNvPr id="9" name="图片 8"/>
          <p:cNvPicPr>
            <a:picLocks noChangeAspect="1"/>
          </p:cNvPicPr>
          <p:nvPr/>
        </p:nvPicPr>
        <p:blipFill>
          <a:blip r:embed="rId3"/>
          <a:stretch>
            <a:fillRect/>
          </a:stretch>
        </p:blipFill>
        <p:spPr>
          <a:xfrm>
            <a:off x="5167029" y="1528785"/>
            <a:ext cx="2714286" cy="885714"/>
          </a:xfrm>
          <a:prstGeom prst="rect">
            <a:avLst/>
          </a:prstGeom>
        </p:spPr>
      </p:pic>
      <p:sp>
        <p:nvSpPr>
          <p:cNvPr id="10" name="文本框 9"/>
          <p:cNvSpPr txBox="1"/>
          <p:nvPr/>
        </p:nvSpPr>
        <p:spPr>
          <a:xfrm>
            <a:off x="5042104" y="2968425"/>
            <a:ext cx="5678422" cy="2127634"/>
          </a:xfrm>
          <a:prstGeom prst="rect">
            <a:avLst/>
          </a:prstGeom>
          <a:noFill/>
        </p:spPr>
        <p:txBody>
          <a:bodyPr wrap="square" rtlCol="0">
            <a:spAutoFit/>
          </a:bodyPr>
          <a:lstStyle/>
          <a:p>
            <a:pPr>
              <a:lnSpc>
                <a:spcPct val="150000"/>
              </a:lnSpc>
            </a:pPr>
            <a:endParaRPr lang="en-US" altLang="zh-CN" dirty="0"/>
          </a:p>
          <a:p>
            <a:pPr>
              <a:lnSpc>
                <a:spcPct val="150000"/>
              </a:lnSpc>
            </a:pPr>
            <a:r>
              <a:rPr lang="zh-CN" altLang="en-US" dirty="0"/>
              <a:t>数据项</a:t>
            </a:r>
            <a:r>
              <a:rPr lang="en-US" altLang="zh-CN" dirty="0"/>
              <a:t>D(p) </a:t>
            </a:r>
            <a:r>
              <a:rPr lang="zh-CN" altLang="en-US" dirty="0"/>
              <a:t>是在每次迭代时计算</a:t>
            </a:r>
            <a:r>
              <a:rPr lang="en-US" altLang="zh-CN" dirty="0" err="1"/>
              <a:t>δΩ</a:t>
            </a:r>
            <a:r>
              <a:rPr lang="zh-CN" altLang="en-US" dirty="0"/>
              <a:t>等压线的强度的函数</a:t>
            </a:r>
            <a:r>
              <a:rPr lang="en-US" altLang="zh-CN" dirty="0"/>
              <a:t>.</a:t>
            </a:r>
            <a:r>
              <a:rPr lang="zh-CN" altLang="en-US" dirty="0"/>
              <a:t>这个过程提高了包括等压线块的优先级</a:t>
            </a:r>
            <a:r>
              <a:rPr lang="en-US" altLang="zh-CN" dirty="0"/>
              <a:t>.</a:t>
            </a:r>
            <a:r>
              <a:rPr lang="zh-CN" altLang="en-US" dirty="0"/>
              <a:t>这一因素在我们的算法中至关重要</a:t>
            </a:r>
            <a:r>
              <a:rPr lang="en-US" altLang="zh-CN" dirty="0"/>
              <a:t>,</a:t>
            </a:r>
            <a:r>
              <a:rPr lang="zh-CN" altLang="en-US" dirty="0"/>
              <a:t>因为它鼓励首先合成线性结构</a:t>
            </a:r>
            <a:r>
              <a:rPr lang="en-US" altLang="zh-CN" dirty="0"/>
              <a:t>,</a:t>
            </a:r>
            <a:r>
              <a:rPr lang="zh-CN" altLang="en-US" dirty="0"/>
              <a:t>从而安全地传播到目标区域</a:t>
            </a:r>
            <a:r>
              <a:rPr lang="en-US" altLang="zh-CN" dirty="0"/>
              <a:t>.</a:t>
            </a:r>
            <a:endParaRPr lang="zh-CN" altLang="en-US" dirty="0"/>
          </a:p>
        </p:txBody>
      </p:sp>
      <p:pic>
        <p:nvPicPr>
          <p:cNvPr id="11" name="图片 10"/>
          <p:cNvPicPr>
            <a:picLocks noChangeAspect="1"/>
          </p:cNvPicPr>
          <p:nvPr/>
        </p:nvPicPr>
        <p:blipFill>
          <a:blip r:embed="rId4"/>
          <a:stretch>
            <a:fillRect/>
          </a:stretch>
        </p:blipFill>
        <p:spPr>
          <a:xfrm>
            <a:off x="5167029" y="2301572"/>
            <a:ext cx="688199" cy="518000"/>
          </a:xfrm>
          <a:prstGeom prst="rect">
            <a:avLst/>
          </a:prstGeom>
        </p:spPr>
      </p:pic>
      <p:sp>
        <p:nvSpPr>
          <p:cNvPr id="12" name="文本框 11"/>
          <p:cNvSpPr txBox="1"/>
          <p:nvPr/>
        </p:nvSpPr>
        <p:spPr>
          <a:xfrm>
            <a:off x="5972085" y="2439686"/>
            <a:ext cx="3222357" cy="369332"/>
          </a:xfrm>
          <a:prstGeom prst="rect">
            <a:avLst/>
          </a:prstGeom>
          <a:noFill/>
        </p:spPr>
        <p:txBody>
          <a:bodyPr wrap="none" rtlCol="0">
            <a:spAutoFit/>
          </a:bodyPr>
          <a:lstStyle/>
          <a:p>
            <a:r>
              <a:rPr lang="zh-CN" altLang="en-US" dirty="0"/>
              <a:t>表示</a:t>
            </a:r>
            <a:r>
              <a:rPr lang="en-US" altLang="zh-CN" dirty="0"/>
              <a:t>p</a:t>
            </a:r>
            <a:r>
              <a:rPr lang="zh-CN" altLang="en-US" dirty="0"/>
              <a:t>点的等压线</a:t>
            </a:r>
            <a:r>
              <a:rPr lang="en-US" altLang="zh-CN" dirty="0"/>
              <a:t>(</a:t>
            </a:r>
            <a:r>
              <a:rPr lang="zh-CN" altLang="en-US" dirty="0"/>
              <a:t>方向和强度</a:t>
            </a:r>
            <a:r>
              <a:rPr lang="en-US" altLang="zh-CN" dirty="0"/>
              <a:t>)</a:t>
            </a:r>
            <a:endParaRPr lang="zh-CN" altLang="en-US" dirty="0"/>
          </a:p>
        </p:txBody>
      </p:sp>
      <p:sp>
        <p:nvSpPr>
          <p:cNvPr id="14" name="文本框 13"/>
          <p:cNvSpPr txBox="1"/>
          <p:nvPr/>
        </p:nvSpPr>
        <p:spPr>
          <a:xfrm>
            <a:off x="5167029" y="2865873"/>
            <a:ext cx="2755883" cy="369332"/>
          </a:xfrm>
          <a:prstGeom prst="rect">
            <a:avLst/>
          </a:prstGeom>
          <a:noFill/>
        </p:spPr>
        <p:txBody>
          <a:bodyPr wrap="none" rtlCol="0">
            <a:spAutoFit/>
          </a:bodyPr>
          <a:lstStyle/>
          <a:p>
            <a:r>
              <a:rPr lang="en-US" altLang="zh-CN" dirty="0"/>
              <a:t>np         </a:t>
            </a:r>
            <a:r>
              <a:rPr lang="zh-CN" altLang="en-US" dirty="0"/>
              <a:t>表示</a:t>
            </a:r>
            <a:r>
              <a:rPr lang="en-US" altLang="zh-CN" dirty="0"/>
              <a:t>p</a:t>
            </a:r>
            <a:r>
              <a:rPr lang="zh-CN" altLang="en-US" dirty="0"/>
              <a:t>点的法向量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8" name="文本框 17"/>
          <p:cNvSpPr txBox="1"/>
          <p:nvPr/>
        </p:nvSpPr>
        <p:spPr>
          <a:xfrm>
            <a:off x="754570" y="372359"/>
            <a:ext cx="8424153" cy="769441"/>
          </a:xfrm>
          <a:prstGeom prst="rect">
            <a:avLst/>
          </a:prstGeom>
          <a:noFill/>
        </p:spPr>
        <p:txBody>
          <a:bodyPr wrap="square" rtlCol="0">
            <a:spAutoFit/>
          </a:bodyPr>
          <a:lstStyle/>
          <a:p>
            <a:pPr algn="ctr"/>
            <a:r>
              <a:rPr lang="zh-CN" altLang="en-US" sz="4400" b="1" dirty="0"/>
              <a:t>          </a:t>
            </a:r>
            <a:r>
              <a:rPr lang="zh-CN" altLang="en-US" sz="3200" b="1" dirty="0"/>
              <a:t>区域填充算法</a:t>
            </a:r>
            <a:endParaRPr lang="zh-CN" altLang="en-US" sz="3200" b="1" dirty="0"/>
          </a:p>
        </p:txBody>
      </p:sp>
      <p:pic>
        <p:nvPicPr>
          <p:cNvPr id="13" name="图片 12"/>
          <p:cNvPicPr>
            <a:picLocks noChangeAspect="1"/>
          </p:cNvPicPr>
          <p:nvPr/>
        </p:nvPicPr>
        <p:blipFill>
          <a:blip r:embed="rId2"/>
          <a:stretch>
            <a:fillRect/>
          </a:stretch>
        </p:blipFill>
        <p:spPr>
          <a:xfrm>
            <a:off x="1103086" y="1296444"/>
            <a:ext cx="3791643" cy="2877801"/>
          </a:xfrm>
          <a:prstGeom prst="rect">
            <a:avLst/>
          </a:prstGeom>
        </p:spPr>
      </p:pic>
      <p:sp>
        <p:nvSpPr>
          <p:cNvPr id="15" name="文本框 14"/>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sp>
        <p:nvSpPr>
          <p:cNvPr id="5" name="文本框 4"/>
          <p:cNvSpPr txBox="1"/>
          <p:nvPr/>
        </p:nvSpPr>
        <p:spPr>
          <a:xfrm>
            <a:off x="5378824" y="1408561"/>
            <a:ext cx="5585011" cy="2031325"/>
          </a:xfrm>
          <a:prstGeom prst="rect">
            <a:avLst/>
          </a:prstGeom>
          <a:noFill/>
        </p:spPr>
        <p:txBody>
          <a:bodyPr wrap="square" rtlCol="0">
            <a:spAutoFit/>
          </a:bodyPr>
          <a:lstStyle/>
          <a:p>
            <a:r>
              <a:rPr lang="zh-CN" altLang="en-US" dirty="0"/>
              <a:t>计算完填充面上的所有优先级后</a:t>
            </a:r>
            <a:r>
              <a:rPr lang="en-US" altLang="zh-CN" dirty="0"/>
              <a:t>,</a:t>
            </a:r>
            <a:r>
              <a:rPr lang="zh-CN" altLang="en-US" dirty="0"/>
              <a:t>即可找到优先级最高的补丁</a:t>
            </a:r>
            <a:r>
              <a:rPr lang="en-US" altLang="zh-CN" dirty="0" err="1"/>
              <a:t>Ψp</a:t>
            </a:r>
            <a:r>
              <a:rPr lang="en-US" altLang="zh-CN" dirty="0"/>
              <a:t>^.</a:t>
            </a:r>
            <a:r>
              <a:rPr lang="zh-CN" altLang="en-US" dirty="0"/>
              <a:t>然后用从源区域</a:t>
            </a:r>
            <a:r>
              <a:rPr lang="en-US" altLang="zh-CN" dirty="0"/>
              <a:t>Φ</a:t>
            </a:r>
            <a:r>
              <a:rPr lang="zh-CN" altLang="en-US" dirty="0"/>
              <a:t>提取的数据填充它</a:t>
            </a:r>
            <a:r>
              <a:rPr lang="en-US" altLang="zh-CN" dirty="0"/>
              <a:t>.</a:t>
            </a:r>
            <a:endParaRPr lang="en-US" altLang="zh-CN" dirty="0"/>
          </a:p>
          <a:p>
            <a:endParaRPr lang="en-US" altLang="zh-CN" dirty="0"/>
          </a:p>
          <a:p>
            <a:r>
              <a:rPr lang="zh-CN" altLang="en-US" dirty="0"/>
              <a:t>在传统的着色技术中</a:t>
            </a:r>
            <a:r>
              <a:rPr lang="en-US" altLang="zh-CN" dirty="0"/>
              <a:t>,</a:t>
            </a:r>
            <a:r>
              <a:rPr lang="zh-CN" altLang="en-US" dirty="0"/>
              <a:t>像素值信息是通过扩散传播的</a:t>
            </a:r>
            <a:r>
              <a:rPr lang="en-US" altLang="zh-CN" dirty="0"/>
              <a:t>.</a:t>
            </a:r>
            <a:r>
              <a:rPr lang="zh-CN" altLang="en-US" dirty="0"/>
              <a:t>扩散必然导致图像平滑</a:t>
            </a:r>
            <a:r>
              <a:rPr lang="en-US" altLang="zh-CN" dirty="0"/>
              <a:t>,</a:t>
            </a:r>
            <a:r>
              <a:rPr lang="zh-CN" altLang="en-US" dirty="0"/>
              <a:t>从而导致填充模糊</a:t>
            </a:r>
            <a:r>
              <a:rPr lang="en-US" altLang="zh-CN" dirty="0"/>
              <a:t>,</a:t>
            </a:r>
            <a:r>
              <a:rPr lang="zh-CN" altLang="en-US" dirty="0"/>
              <a:t>尤其是大区域</a:t>
            </a:r>
            <a:r>
              <a:rPr lang="en-US" altLang="zh-CN" dirty="0"/>
              <a:t>.</a:t>
            </a:r>
            <a:endParaRPr lang="en-US" altLang="zh-CN" dirty="0"/>
          </a:p>
          <a:p>
            <a:endParaRPr lang="zh-CN" altLang="en-US" dirty="0"/>
          </a:p>
          <a:p>
            <a:r>
              <a:rPr lang="zh-CN" altLang="en-US" dirty="0"/>
              <a:t>相反</a:t>
            </a:r>
            <a:r>
              <a:rPr lang="en-US" altLang="zh-CN" dirty="0"/>
              <a:t>,</a:t>
            </a:r>
            <a:r>
              <a:rPr lang="zh-CN" altLang="en-US" dirty="0"/>
              <a:t>这里通过直接采样源区域来传播图像纹理</a:t>
            </a:r>
            <a:r>
              <a:rPr lang="en-US" altLang="zh-CN" dirty="0"/>
              <a:t>.</a:t>
            </a:r>
            <a:endParaRPr lang="zh-CN" altLang="en-US" dirty="0"/>
          </a:p>
        </p:txBody>
      </p:sp>
      <p:pic>
        <p:nvPicPr>
          <p:cNvPr id="6" name="图片 5"/>
          <p:cNvPicPr>
            <a:picLocks noChangeAspect="1"/>
          </p:cNvPicPr>
          <p:nvPr/>
        </p:nvPicPr>
        <p:blipFill>
          <a:blip r:embed="rId3"/>
          <a:stretch>
            <a:fillRect/>
          </a:stretch>
        </p:blipFill>
        <p:spPr>
          <a:xfrm>
            <a:off x="5372239" y="3706647"/>
            <a:ext cx="3533333" cy="895238"/>
          </a:xfrm>
          <a:prstGeom prst="rect">
            <a:avLst/>
          </a:prstGeom>
        </p:spPr>
      </p:pic>
      <p:sp>
        <p:nvSpPr>
          <p:cNvPr id="7" name="文本框 6"/>
          <p:cNvSpPr txBox="1"/>
          <p:nvPr/>
        </p:nvSpPr>
        <p:spPr>
          <a:xfrm>
            <a:off x="5372239" y="4648186"/>
            <a:ext cx="6211957" cy="369332"/>
          </a:xfrm>
          <a:prstGeom prst="rect">
            <a:avLst/>
          </a:prstGeom>
          <a:noFill/>
        </p:spPr>
        <p:txBody>
          <a:bodyPr wrap="none" rtlCol="0">
            <a:spAutoFit/>
          </a:bodyPr>
          <a:lstStyle/>
          <a:p>
            <a:r>
              <a:rPr lang="zh-CN" altLang="en-US" dirty="0"/>
              <a:t>距离</a:t>
            </a:r>
            <a:r>
              <a:rPr lang="en-US" altLang="zh-CN" dirty="0"/>
              <a:t>d</a:t>
            </a:r>
            <a:r>
              <a:rPr lang="zh-CN" altLang="en-US" dirty="0"/>
              <a:t>（</a:t>
            </a:r>
            <a:r>
              <a:rPr lang="en-US" altLang="zh-CN" dirty="0" err="1"/>
              <a:t>ψa</a:t>
            </a:r>
            <a:r>
              <a:rPr lang="zh-CN" altLang="en-US" dirty="0"/>
              <a:t>，</a:t>
            </a:r>
            <a:r>
              <a:rPr lang="en-US" altLang="zh-CN" dirty="0" err="1"/>
              <a:t>ψb</a:t>
            </a:r>
            <a:r>
              <a:rPr lang="zh-CN" altLang="en-US" dirty="0"/>
              <a:t>）为两个图像块中已填充像素的平方差之和</a:t>
            </a:r>
            <a:endParaRPr lang="zh-CN" altLang="en-US" dirty="0"/>
          </a:p>
        </p:txBody>
      </p:sp>
      <p:sp>
        <p:nvSpPr>
          <p:cNvPr id="16" name="文本框 15"/>
          <p:cNvSpPr txBox="1"/>
          <p:nvPr/>
        </p:nvSpPr>
        <p:spPr>
          <a:xfrm>
            <a:off x="5340180" y="5433151"/>
            <a:ext cx="5623655" cy="369332"/>
          </a:xfrm>
          <a:prstGeom prst="rect">
            <a:avLst/>
          </a:prstGeom>
          <a:noFill/>
        </p:spPr>
        <p:txBody>
          <a:bodyPr wrap="none" rtlCol="0">
            <a:spAutoFit/>
          </a:bodyPr>
          <a:lstStyle/>
          <a:p>
            <a:r>
              <a:rPr lang="zh-CN" altLang="en-US" dirty="0"/>
              <a:t>找到源示例</a:t>
            </a:r>
            <a:r>
              <a:rPr lang="en-US" altLang="zh-CN" dirty="0"/>
              <a:t>_q</a:t>
            </a:r>
            <a:r>
              <a:rPr lang="zh-CN" altLang="en-US" dirty="0"/>
              <a:t>后，将从其在</a:t>
            </a:r>
            <a:r>
              <a:rPr lang="en-US" altLang="zh-CN" dirty="0"/>
              <a:t>_q</a:t>
            </a:r>
            <a:r>
              <a:rPr lang="zh-CN" altLang="en-US" dirty="0"/>
              <a:t>内的相应位置复制到</a:t>
            </a:r>
            <a:r>
              <a:rPr lang="en-US" altLang="zh-CN" dirty="0"/>
              <a:t>p</a:t>
            </a:r>
            <a:r>
              <a:rPr lang="zh-CN" altLang="en-US" dirty="0"/>
              <a:t>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8" name="文本框 17"/>
          <p:cNvSpPr txBox="1"/>
          <p:nvPr/>
        </p:nvSpPr>
        <p:spPr>
          <a:xfrm>
            <a:off x="754570" y="372359"/>
            <a:ext cx="8424153" cy="769441"/>
          </a:xfrm>
          <a:prstGeom prst="rect">
            <a:avLst/>
          </a:prstGeom>
          <a:noFill/>
        </p:spPr>
        <p:txBody>
          <a:bodyPr wrap="square" rtlCol="0">
            <a:spAutoFit/>
          </a:bodyPr>
          <a:lstStyle/>
          <a:p>
            <a:pPr algn="ctr"/>
            <a:r>
              <a:rPr lang="zh-CN" altLang="en-US" sz="4400" b="1" dirty="0"/>
              <a:t>          </a:t>
            </a:r>
            <a:r>
              <a:rPr lang="zh-CN" altLang="en-US" sz="3200" b="1" dirty="0"/>
              <a:t>区域填充算法</a:t>
            </a:r>
            <a:endParaRPr lang="zh-CN" altLang="en-US" sz="3200" b="1" dirty="0"/>
          </a:p>
        </p:txBody>
      </p:sp>
      <p:pic>
        <p:nvPicPr>
          <p:cNvPr id="13" name="图片 12"/>
          <p:cNvPicPr>
            <a:picLocks noChangeAspect="1"/>
          </p:cNvPicPr>
          <p:nvPr/>
        </p:nvPicPr>
        <p:blipFill>
          <a:blip r:embed="rId2"/>
          <a:stretch>
            <a:fillRect/>
          </a:stretch>
        </p:blipFill>
        <p:spPr>
          <a:xfrm>
            <a:off x="1103086" y="1296444"/>
            <a:ext cx="3791643" cy="2877801"/>
          </a:xfrm>
          <a:prstGeom prst="rect">
            <a:avLst/>
          </a:prstGeom>
        </p:spPr>
      </p:pic>
      <p:sp>
        <p:nvSpPr>
          <p:cNvPr id="15" name="文本框 14"/>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pic>
        <p:nvPicPr>
          <p:cNvPr id="10" name="图片 9"/>
          <p:cNvPicPr>
            <a:picLocks noChangeAspect="1"/>
          </p:cNvPicPr>
          <p:nvPr/>
        </p:nvPicPr>
        <p:blipFill>
          <a:blip r:embed="rId3"/>
          <a:stretch>
            <a:fillRect/>
          </a:stretch>
        </p:blipFill>
        <p:spPr>
          <a:xfrm>
            <a:off x="5548012" y="1924885"/>
            <a:ext cx="4161905" cy="742857"/>
          </a:xfrm>
          <a:prstGeom prst="rect">
            <a:avLst/>
          </a:prstGeom>
        </p:spPr>
      </p:pic>
      <p:sp>
        <p:nvSpPr>
          <p:cNvPr id="14" name="文本框 13"/>
          <p:cNvSpPr txBox="1"/>
          <p:nvPr/>
        </p:nvSpPr>
        <p:spPr>
          <a:xfrm>
            <a:off x="5548012" y="1555553"/>
            <a:ext cx="3929281" cy="369332"/>
          </a:xfrm>
          <a:prstGeom prst="rect">
            <a:avLst/>
          </a:prstGeom>
          <a:noFill/>
        </p:spPr>
        <p:txBody>
          <a:bodyPr wrap="none" rtlCol="0">
            <a:spAutoFit/>
          </a:bodyPr>
          <a:lstStyle/>
          <a:p>
            <a:r>
              <a:rPr lang="zh-CN" altLang="en-US" dirty="0"/>
              <a:t>最后</a:t>
            </a:r>
            <a:r>
              <a:rPr lang="en-US" altLang="zh-CN" dirty="0"/>
              <a:t>,</a:t>
            </a:r>
            <a:r>
              <a:rPr lang="zh-CN" altLang="en-US" dirty="0"/>
              <a:t>将被填充的图像块的置信值更新</a:t>
            </a:r>
            <a:endParaRPr lang="zh-CN" altLang="en-US" dirty="0"/>
          </a:p>
        </p:txBody>
      </p:sp>
      <p:pic>
        <p:nvPicPr>
          <p:cNvPr id="17" name="图片 16"/>
          <p:cNvPicPr>
            <a:picLocks noChangeAspect="1"/>
          </p:cNvPicPr>
          <p:nvPr/>
        </p:nvPicPr>
        <p:blipFill>
          <a:blip r:embed="rId4"/>
          <a:stretch>
            <a:fillRect/>
          </a:stretch>
        </p:blipFill>
        <p:spPr>
          <a:xfrm>
            <a:off x="5563297" y="3377480"/>
            <a:ext cx="5480793" cy="3082946"/>
          </a:xfrm>
          <a:prstGeom prst="rect">
            <a:avLst/>
          </a:prstGeom>
        </p:spPr>
      </p:pic>
      <p:sp>
        <p:nvSpPr>
          <p:cNvPr id="19" name="文本框 18"/>
          <p:cNvSpPr txBox="1"/>
          <p:nvPr/>
        </p:nvSpPr>
        <p:spPr>
          <a:xfrm>
            <a:off x="5525121" y="2837945"/>
            <a:ext cx="1170513" cy="369332"/>
          </a:xfrm>
          <a:prstGeom prst="rect">
            <a:avLst/>
          </a:prstGeom>
          <a:noFill/>
        </p:spPr>
        <p:txBody>
          <a:bodyPr wrap="none" rtlCol="0">
            <a:spAutoFit/>
          </a:bodyPr>
          <a:lstStyle/>
          <a:p>
            <a:r>
              <a:rPr lang="zh-CN" altLang="en-US" dirty="0"/>
              <a:t>算法总结</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ircle(in)">
                                      <p:cBhvr>
                                        <p:cTn id="15" dur="2000"/>
                                        <p:tgtEl>
                                          <p:spTgt spid="1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5" y="547736"/>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6" name="文本框 5"/>
          <p:cNvSpPr txBox="1"/>
          <p:nvPr/>
        </p:nvSpPr>
        <p:spPr>
          <a:xfrm>
            <a:off x="1191875" y="1684145"/>
            <a:ext cx="4051109" cy="3785652"/>
          </a:xfrm>
          <a:prstGeom prst="rect">
            <a:avLst/>
          </a:prstGeom>
          <a:noFill/>
        </p:spPr>
        <p:txBody>
          <a:bodyPr wrap="none" rtlCol="0">
            <a:spAutoFit/>
          </a:bodyPr>
          <a:lstStyle/>
          <a:p>
            <a:r>
              <a:rPr lang="zh-CN" altLang="en-US" sz="1200" dirty="0"/>
              <a:t>加载图像</a:t>
            </a:r>
            <a:endParaRPr lang="en-US" altLang="zh-CN" sz="1200" dirty="0"/>
          </a:p>
          <a:p>
            <a:r>
              <a:rPr lang="en-US" altLang="zh-CN" sz="1200" dirty="0"/>
              <a:t>function [</a:t>
            </a:r>
            <a:r>
              <a:rPr lang="en-US" altLang="zh-CN" sz="1200" dirty="0" err="1"/>
              <a:t>fillImg,fillRegion</a:t>
            </a:r>
            <a:r>
              <a:rPr lang="en-US" altLang="zh-CN" sz="1200" dirty="0"/>
              <a:t>] = </a:t>
            </a:r>
            <a:r>
              <a:rPr lang="en-US" altLang="zh-CN" sz="1200" dirty="0" err="1"/>
              <a:t>loadimgs</a:t>
            </a:r>
            <a:r>
              <a:rPr lang="en-US" altLang="zh-CN" sz="1200" dirty="0"/>
              <a:t>(</a:t>
            </a:r>
            <a:r>
              <a:rPr lang="en-US" altLang="zh-CN" sz="1200" dirty="0" err="1"/>
              <a:t>fillFilename,fillColor</a:t>
            </a:r>
            <a:r>
              <a:rPr lang="en-US" altLang="zh-CN" sz="1200" dirty="0"/>
              <a:t>)</a:t>
            </a:r>
            <a:endParaRPr lang="zh-CN" altLang="zh-CN" sz="1200" dirty="0"/>
          </a:p>
          <a:p>
            <a:r>
              <a:rPr lang="en-US" altLang="zh-CN" sz="1200" dirty="0"/>
              <a:t>%</a:t>
            </a:r>
            <a:r>
              <a:rPr lang="en-US" altLang="zh-CN" sz="1200" dirty="0" err="1"/>
              <a:t>fillFilename</a:t>
            </a:r>
            <a:r>
              <a:rPr lang="en-US" altLang="zh-CN" sz="1200" dirty="0"/>
              <a:t> </a:t>
            </a:r>
            <a:r>
              <a:rPr lang="zh-CN" altLang="zh-CN" sz="1200" dirty="0"/>
              <a:t>有空洞的图像</a:t>
            </a:r>
            <a:endParaRPr lang="zh-CN" altLang="zh-CN" sz="1200" dirty="0"/>
          </a:p>
          <a:p>
            <a:r>
              <a:rPr lang="en-US" altLang="zh-CN" sz="1200" dirty="0"/>
              <a:t>%</a:t>
            </a:r>
            <a:r>
              <a:rPr lang="en-US" altLang="zh-CN" sz="1200" dirty="0" err="1"/>
              <a:t>fillColor</a:t>
            </a:r>
            <a:r>
              <a:rPr lang="en-US" altLang="zh-CN" sz="1200" dirty="0"/>
              <a:t> </a:t>
            </a:r>
            <a:r>
              <a:rPr lang="zh-CN" altLang="zh-CN" sz="1200" dirty="0"/>
              <a:t>空洞颜色</a:t>
            </a:r>
            <a:endParaRPr lang="zh-CN" altLang="zh-CN" sz="1200" dirty="0"/>
          </a:p>
          <a:p>
            <a:r>
              <a:rPr lang="en-US" altLang="zh-CN" sz="1200" dirty="0"/>
              <a:t>%</a:t>
            </a:r>
            <a:r>
              <a:rPr lang="en-US" altLang="zh-CN" sz="1200" dirty="0" err="1"/>
              <a:t>fillRegion</a:t>
            </a:r>
            <a:r>
              <a:rPr lang="en-US" altLang="zh-CN" sz="1200" dirty="0"/>
              <a:t> </a:t>
            </a:r>
            <a:r>
              <a:rPr lang="zh-CN" altLang="zh-CN" sz="1200" dirty="0"/>
              <a:t>对</a:t>
            </a:r>
            <a:r>
              <a:rPr lang="en-US" altLang="zh-CN" sz="1200" dirty="0" err="1"/>
              <a:t>fillImg</a:t>
            </a:r>
            <a:r>
              <a:rPr lang="zh-CN" altLang="zh-CN" sz="1200" dirty="0"/>
              <a:t>中的空洞进行逻辑判断</a:t>
            </a:r>
            <a:endParaRPr lang="zh-CN" altLang="zh-CN" sz="1200" dirty="0"/>
          </a:p>
          <a:p>
            <a:r>
              <a:rPr lang="en-US" altLang="zh-CN" sz="1200" dirty="0" err="1"/>
              <a:t>fillImg</a:t>
            </a:r>
            <a:r>
              <a:rPr lang="en-US" altLang="zh-CN" sz="1200" dirty="0"/>
              <a:t> = </a:t>
            </a:r>
            <a:r>
              <a:rPr lang="en-US" altLang="zh-CN" sz="1200" dirty="0" err="1"/>
              <a:t>imread</a:t>
            </a:r>
            <a:r>
              <a:rPr lang="en-US" altLang="zh-CN" sz="1200" dirty="0"/>
              <a:t>(</a:t>
            </a:r>
            <a:r>
              <a:rPr lang="en-US" altLang="zh-CN" sz="1200" dirty="0" err="1"/>
              <a:t>fillFilename</a:t>
            </a:r>
            <a:r>
              <a:rPr lang="en-US" altLang="zh-CN" sz="1200" dirty="0"/>
              <a:t>);</a:t>
            </a:r>
            <a:endParaRPr lang="zh-CN" altLang="zh-CN" sz="1200" dirty="0"/>
          </a:p>
          <a:p>
            <a:r>
              <a:rPr lang="en-US" altLang="zh-CN" sz="1200" dirty="0" err="1"/>
              <a:t>fillRegion</a:t>
            </a:r>
            <a:r>
              <a:rPr lang="en-US" altLang="zh-CN" sz="1200" dirty="0"/>
              <a:t> = </a:t>
            </a:r>
            <a:r>
              <a:rPr lang="en-US" altLang="zh-CN" sz="1200" dirty="0" err="1"/>
              <a:t>fillImg</a:t>
            </a:r>
            <a:r>
              <a:rPr lang="en-US" altLang="zh-CN" sz="1200" dirty="0"/>
              <a:t>(:,:,1)==</a:t>
            </a:r>
            <a:r>
              <a:rPr lang="en-US" altLang="zh-CN" sz="1200" dirty="0" err="1"/>
              <a:t>fillColor</a:t>
            </a:r>
            <a:r>
              <a:rPr lang="en-US" altLang="zh-CN" sz="1200" dirty="0"/>
              <a:t>(1) &amp; ...</a:t>
            </a:r>
            <a:endParaRPr lang="zh-CN" altLang="zh-CN" sz="1200" dirty="0"/>
          </a:p>
          <a:p>
            <a:r>
              <a:rPr lang="en-US" altLang="zh-CN" sz="1200" dirty="0"/>
              <a:t>    </a:t>
            </a:r>
            <a:r>
              <a:rPr lang="en-US" altLang="zh-CN" sz="1200" dirty="0" err="1"/>
              <a:t>fillImg</a:t>
            </a:r>
            <a:r>
              <a:rPr lang="en-US" altLang="zh-CN" sz="1200" dirty="0"/>
              <a:t>(:,:,2)==</a:t>
            </a:r>
            <a:r>
              <a:rPr lang="en-US" altLang="zh-CN" sz="1200" dirty="0" err="1"/>
              <a:t>fillColor</a:t>
            </a:r>
            <a:r>
              <a:rPr lang="en-US" altLang="zh-CN" sz="1200" dirty="0"/>
              <a:t>(2) &amp; </a:t>
            </a:r>
            <a:r>
              <a:rPr lang="en-US" altLang="zh-CN" sz="1200" dirty="0" err="1"/>
              <a:t>fillImg</a:t>
            </a:r>
            <a:r>
              <a:rPr lang="en-US" altLang="zh-CN" sz="1200" dirty="0"/>
              <a:t>(:,:,3)==</a:t>
            </a:r>
            <a:r>
              <a:rPr lang="en-US" altLang="zh-CN" sz="1200" dirty="0" err="1"/>
              <a:t>fillColor</a:t>
            </a:r>
            <a:r>
              <a:rPr lang="en-US" altLang="zh-CN" sz="1200" dirty="0"/>
              <a:t>(3);</a:t>
            </a:r>
            <a:endParaRPr lang="en-US" altLang="zh-CN" sz="1200" dirty="0"/>
          </a:p>
          <a:p>
            <a:endParaRPr lang="en-US" altLang="zh-CN" sz="1200" dirty="0"/>
          </a:p>
          <a:p>
            <a:endParaRPr lang="en-US" altLang="zh-CN" sz="1200" dirty="0"/>
          </a:p>
          <a:p>
            <a:r>
              <a:rPr lang="zh-CN" altLang="en-US" sz="1200" dirty="0"/>
              <a:t>索引转图像</a:t>
            </a:r>
            <a:endParaRPr lang="en-US" altLang="zh-CN" sz="1200" dirty="0"/>
          </a:p>
          <a:p>
            <a:r>
              <a:rPr lang="en-US" altLang="zh-CN" sz="1200" dirty="0"/>
              <a:t>function img2 = ind2img(</a:t>
            </a:r>
            <a:r>
              <a:rPr lang="en-US" altLang="zh-CN" sz="1200" dirty="0" err="1"/>
              <a:t>ind,img</a:t>
            </a:r>
            <a:r>
              <a:rPr lang="en-US" altLang="zh-CN" sz="1200" dirty="0"/>
              <a:t>)</a:t>
            </a:r>
            <a:endParaRPr lang="zh-CN" altLang="zh-CN" sz="1200" dirty="0"/>
          </a:p>
          <a:p>
            <a:r>
              <a:rPr lang="en-US" altLang="zh-CN" sz="1200" dirty="0"/>
              <a:t>for </a:t>
            </a:r>
            <a:r>
              <a:rPr lang="en-US" altLang="zh-CN" sz="1200" dirty="0" err="1"/>
              <a:t>i</a:t>
            </a:r>
            <a:r>
              <a:rPr lang="en-US" altLang="zh-CN" sz="1200" dirty="0"/>
              <a:t>=3:-1:1, temp=</a:t>
            </a:r>
            <a:r>
              <a:rPr lang="en-US" altLang="zh-CN" sz="1200" dirty="0" err="1"/>
              <a:t>img</a:t>
            </a:r>
            <a:r>
              <a:rPr lang="en-US" altLang="zh-CN" sz="1200" dirty="0"/>
              <a:t>(:,:,</a:t>
            </a:r>
            <a:r>
              <a:rPr lang="en-US" altLang="zh-CN" sz="1200" dirty="0" err="1"/>
              <a:t>i</a:t>
            </a:r>
            <a:r>
              <a:rPr lang="en-US" altLang="zh-CN" sz="1200" dirty="0"/>
              <a:t>); img2(:,:,</a:t>
            </a:r>
            <a:r>
              <a:rPr lang="en-US" altLang="zh-CN" sz="1200" dirty="0" err="1"/>
              <a:t>i</a:t>
            </a:r>
            <a:r>
              <a:rPr lang="en-US" altLang="zh-CN" sz="1200" dirty="0"/>
              <a:t>)=temp(</a:t>
            </a:r>
            <a:r>
              <a:rPr lang="en-US" altLang="zh-CN" sz="1200" dirty="0" err="1"/>
              <a:t>ind</a:t>
            </a:r>
            <a:r>
              <a:rPr lang="en-US" altLang="zh-CN" sz="1200" dirty="0"/>
              <a:t>); end;</a:t>
            </a:r>
            <a:endParaRPr lang="zh-CN" altLang="zh-CN" sz="1200" dirty="0"/>
          </a:p>
          <a:p>
            <a:r>
              <a:rPr lang="en-US" altLang="zh-CN" sz="1200" dirty="0"/>
              <a:t> </a:t>
            </a:r>
            <a:endParaRPr lang="zh-CN" altLang="zh-CN" sz="1200" dirty="0"/>
          </a:p>
          <a:p>
            <a:r>
              <a:rPr lang="en-US" altLang="zh-CN" sz="1200" dirty="0"/>
              <a:t> </a:t>
            </a:r>
            <a:r>
              <a:rPr lang="zh-CN" altLang="en-US" sz="1200" dirty="0"/>
              <a:t>图像转索引</a:t>
            </a:r>
            <a:endParaRPr lang="zh-CN" altLang="zh-CN" sz="1200" dirty="0"/>
          </a:p>
          <a:p>
            <a:r>
              <a:rPr lang="en-US" altLang="zh-CN" sz="1200" dirty="0"/>
              <a:t>function </a:t>
            </a:r>
            <a:r>
              <a:rPr lang="en-US" altLang="zh-CN" sz="1200" dirty="0" err="1"/>
              <a:t>ind</a:t>
            </a:r>
            <a:r>
              <a:rPr lang="en-US" altLang="zh-CN" sz="1200" dirty="0"/>
              <a:t> = img2ind(</a:t>
            </a:r>
            <a:r>
              <a:rPr lang="en-US" altLang="zh-CN" sz="1200" dirty="0" err="1"/>
              <a:t>img</a:t>
            </a:r>
            <a:r>
              <a:rPr lang="en-US" altLang="zh-CN" sz="1200" dirty="0"/>
              <a:t>)</a:t>
            </a:r>
            <a:endParaRPr lang="zh-CN" altLang="zh-CN" sz="1200" dirty="0"/>
          </a:p>
          <a:p>
            <a:r>
              <a:rPr lang="en-US" altLang="zh-CN" sz="1200" dirty="0"/>
              <a:t>s=size(</a:t>
            </a:r>
            <a:r>
              <a:rPr lang="en-US" altLang="zh-CN" sz="1200" dirty="0" err="1"/>
              <a:t>img</a:t>
            </a:r>
            <a:r>
              <a:rPr lang="en-US" altLang="zh-CN" sz="1200" dirty="0"/>
              <a:t>); </a:t>
            </a:r>
            <a:r>
              <a:rPr lang="en-US" altLang="zh-CN" sz="1200" dirty="0" err="1"/>
              <a:t>ind</a:t>
            </a:r>
            <a:r>
              <a:rPr lang="en-US" altLang="zh-CN" sz="1200" dirty="0"/>
              <a:t>=reshape(1:s(1)*s(2),s(1),s(2));</a:t>
            </a:r>
            <a:endParaRPr lang="en-US" altLang="zh-CN" sz="1200" dirty="0"/>
          </a:p>
          <a:p>
            <a:endParaRPr lang="en-US" altLang="zh-CN" sz="1200" dirty="0"/>
          </a:p>
          <a:p>
            <a:endParaRPr lang="zh-CN" altLang="zh-CN" sz="1200" dirty="0"/>
          </a:p>
          <a:p>
            <a:endParaRPr lang="zh-CN" altLang="zh-CN" sz="1200" dirty="0"/>
          </a:p>
        </p:txBody>
      </p:sp>
      <p:sp>
        <p:nvSpPr>
          <p:cNvPr id="7" name="文本框 6"/>
          <p:cNvSpPr txBox="1"/>
          <p:nvPr/>
        </p:nvSpPr>
        <p:spPr>
          <a:xfrm>
            <a:off x="6578102" y="1177728"/>
            <a:ext cx="4518757" cy="4524315"/>
          </a:xfrm>
          <a:prstGeom prst="rect">
            <a:avLst/>
          </a:prstGeom>
          <a:noFill/>
        </p:spPr>
        <p:txBody>
          <a:bodyPr wrap="square" rtlCol="0">
            <a:spAutoFit/>
          </a:bodyPr>
          <a:lstStyle/>
          <a:p>
            <a:r>
              <a:rPr lang="zh-CN" altLang="en-US" sz="1200" dirty="0"/>
              <a:t>行、列索引向量转行列矩阵</a:t>
            </a:r>
            <a:endParaRPr lang="en-US" altLang="zh-CN" sz="1200" dirty="0"/>
          </a:p>
          <a:p>
            <a:r>
              <a:rPr lang="en-US" altLang="zh-CN" sz="1200" dirty="0"/>
              <a:t>function N = sub2ndx(</a:t>
            </a:r>
            <a:r>
              <a:rPr lang="en-US" altLang="zh-CN" sz="1200" dirty="0" err="1"/>
              <a:t>rows,cols,nTotalRows</a:t>
            </a:r>
            <a:r>
              <a:rPr lang="en-US" altLang="zh-CN" sz="1200" dirty="0"/>
              <a:t>)</a:t>
            </a:r>
            <a:endParaRPr lang="zh-CN" altLang="zh-CN" sz="1200" dirty="0"/>
          </a:p>
          <a:p>
            <a:r>
              <a:rPr lang="en-US" altLang="zh-CN" sz="1200" dirty="0"/>
              <a:t>X = rows(ones(length(cols),1),:); %</a:t>
            </a:r>
            <a:r>
              <a:rPr lang="zh-CN" altLang="zh-CN" sz="1200" dirty="0"/>
              <a:t>行</a:t>
            </a:r>
            <a:r>
              <a:rPr lang="en-US" altLang="zh-CN" sz="1200" dirty="0"/>
              <a:t>(9x9</a:t>
            </a:r>
            <a:r>
              <a:rPr lang="zh-CN" altLang="zh-CN" sz="1200" dirty="0"/>
              <a:t>矩阵</a:t>
            </a:r>
            <a:r>
              <a:rPr lang="en-US" altLang="zh-CN" sz="1200" dirty="0"/>
              <a:t>)</a:t>
            </a:r>
            <a:r>
              <a:rPr lang="zh-CN" altLang="zh-CN" sz="1200" dirty="0"/>
              <a:t>每一行重复了</a:t>
            </a:r>
            <a:r>
              <a:rPr lang="en-US" altLang="zh-CN" sz="1200" dirty="0"/>
              <a:t>9</a:t>
            </a:r>
            <a:r>
              <a:rPr lang="zh-CN" altLang="zh-CN" sz="1200" dirty="0"/>
              <a:t>遍</a:t>
            </a:r>
            <a:endParaRPr lang="zh-CN" altLang="zh-CN" sz="1200" dirty="0"/>
          </a:p>
          <a:p>
            <a:r>
              <a:rPr lang="en-US" altLang="zh-CN" sz="1200" dirty="0"/>
              <a:t>Y = cols(:,ones(1,length(rows))); %</a:t>
            </a:r>
            <a:r>
              <a:rPr lang="zh-CN" altLang="zh-CN" sz="1200" dirty="0"/>
              <a:t>列</a:t>
            </a:r>
            <a:r>
              <a:rPr lang="en-US" altLang="zh-CN" sz="1200" dirty="0"/>
              <a:t>(9x9</a:t>
            </a:r>
            <a:r>
              <a:rPr lang="zh-CN" altLang="zh-CN" sz="1200" dirty="0"/>
              <a:t>矩阵</a:t>
            </a:r>
            <a:r>
              <a:rPr lang="en-US" altLang="zh-CN" sz="1200" dirty="0"/>
              <a:t>)</a:t>
            </a:r>
            <a:r>
              <a:rPr lang="zh-CN" altLang="zh-CN" sz="1200" dirty="0"/>
              <a:t>每一列重复了</a:t>
            </a:r>
            <a:r>
              <a:rPr lang="en-US" altLang="zh-CN" sz="1200" dirty="0"/>
              <a:t>9</a:t>
            </a:r>
            <a:r>
              <a:rPr lang="zh-CN" altLang="zh-CN" sz="1200" dirty="0"/>
              <a:t>遍</a:t>
            </a:r>
            <a:endParaRPr lang="zh-CN" altLang="zh-CN" sz="1200" dirty="0"/>
          </a:p>
          <a:p>
            <a:r>
              <a:rPr lang="en-US" altLang="zh-CN" sz="1200" dirty="0"/>
              <a:t>N = X+(Y-1)*</a:t>
            </a:r>
            <a:r>
              <a:rPr lang="en-US" altLang="zh-CN" sz="1200" dirty="0" err="1"/>
              <a:t>nTotalRows</a:t>
            </a:r>
            <a:r>
              <a:rPr lang="en-US" altLang="zh-CN" sz="1200" dirty="0"/>
              <a:t>;</a:t>
            </a:r>
            <a:endParaRPr lang="zh-CN" altLang="zh-CN" sz="1200" dirty="0"/>
          </a:p>
          <a:p>
            <a:endParaRPr lang="en-US" altLang="zh-CN" sz="1200" dirty="0"/>
          </a:p>
          <a:p>
            <a:endParaRPr lang="en-US" altLang="zh-CN" sz="1200" dirty="0"/>
          </a:p>
          <a:p>
            <a:r>
              <a:rPr lang="zh-CN" altLang="en-US" sz="1200" dirty="0"/>
              <a:t>得到以</a:t>
            </a:r>
            <a:r>
              <a:rPr lang="en-US" altLang="zh-CN" sz="1200" dirty="0"/>
              <a:t>p</a:t>
            </a:r>
            <a:r>
              <a:rPr lang="zh-CN" altLang="en-US" sz="1200" dirty="0"/>
              <a:t>为中心的图像块的索引</a:t>
            </a:r>
            <a:endParaRPr lang="en-US" altLang="zh-CN" sz="1200" dirty="0"/>
          </a:p>
          <a:p>
            <a:r>
              <a:rPr lang="en-US" altLang="zh-CN" sz="1200" dirty="0"/>
              <a:t>function [</a:t>
            </a:r>
            <a:r>
              <a:rPr lang="en-US" altLang="zh-CN" sz="1200" dirty="0" err="1"/>
              <a:t>Hp,rows,cols</a:t>
            </a:r>
            <a:r>
              <a:rPr lang="en-US" altLang="zh-CN" sz="1200" dirty="0"/>
              <a:t>] = </a:t>
            </a:r>
            <a:r>
              <a:rPr lang="en-US" altLang="zh-CN" sz="1200" dirty="0" err="1"/>
              <a:t>getpatch</a:t>
            </a:r>
            <a:r>
              <a:rPr lang="en-US" altLang="zh-CN" sz="1200" dirty="0"/>
              <a:t>(</a:t>
            </a:r>
            <a:r>
              <a:rPr lang="en-US" altLang="zh-CN" sz="1200" dirty="0" err="1"/>
              <a:t>sz,p</a:t>
            </a:r>
            <a:r>
              <a:rPr lang="en-US" altLang="zh-CN" sz="1200" dirty="0"/>
              <a:t>)</a:t>
            </a:r>
            <a:endParaRPr lang="zh-CN" altLang="zh-CN" sz="1200" dirty="0"/>
          </a:p>
          <a:p>
            <a:r>
              <a:rPr lang="en-US" altLang="zh-CN" sz="1200" dirty="0"/>
              <a:t>%floor</a:t>
            </a:r>
            <a:r>
              <a:rPr lang="zh-CN" altLang="zh-CN" sz="1200" dirty="0"/>
              <a:t>取整</a:t>
            </a:r>
            <a:r>
              <a:rPr lang="en-US" altLang="zh-CN" sz="1200" dirty="0"/>
              <a:t>,rem</a:t>
            </a:r>
            <a:r>
              <a:rPr lang="zh-CN" altLang="zh-CN" sz="1200" dirty="0"/>
              <a:t>取余</a:t>
            </a:r>
            <a:r>
              <a:rPr lang="en-US" altLang="zh-CN" sz="1200" dirty="0"/>
              <a:t>,rem(</a:t>
            </a:r>
            <a:r>
              <a:rPr lang="en-US" altLang="zh-CN" sz="1200" dirty="0" err="1"/>
              <a:t>x,y</a:t>
            </a:r>
            <a:r>
              <a:rPr lang="en-US" altLang="zh-CN" sz="1200" dirty="0"/>
              <a:t>):</a:t>
            </a:r>
            <a:r>
              <a:rPr lang="zh-CN" altLang="zh-CN" sz="1200" dirty="0"/>
              <a:t>求整除</a:t>
            </a:r>
            <a:r>
              <a:rPr lang="en-US" altLang="zh-CN" sz="1200" dirty="0"/>
              <a:t>x/y</a:t>
            </a:r>
            <a:r>
              <a:rPr lang="zh-CN" altLang="zh-CN" sz="1200" dirty="0"/>
              <a:t>的余数</a:t>
            </a:r>
            <a:endParaRPr lang="zh-CN" altLang="zh-CN" sz="1200" dirty="0"/>
          </a:p>
          <a:p>
            <a:r>
              <a:rPr lang="en-US" altLang="zh-CN" sz="1200" dirty="0"/>
              <a:t>% 2*w+1 == the patch size(9)</a:t>
            </a:r>
            <a:endParaRPr lang="zh-CN" altLang="zh-CN" sz="1200" dirty="0"/>
          </a:p>
          <a:p>
            <a:r>
              <a:rPr lang="en-US" altLang="zh-CN" sz="1200" dirty="0"/>
              <a:t>w=4; p=p-1; </a:t>
            </a:r>
            <a:endParaRPr lang="zh-CN" altLang="zh-CN" sz="1200" dirty="0"/>
          </a:p>
          <a:p>
            <a:r>
              <a:rPr lang="en-US" altLang="zh-CN" sz="1200" dirty="0"/>
              <a:t>% </a:t>
            </a:r>
            <a:r>
              <a:rPr lang="zh-CN" altLang="zh-CN" sz="1200" dirty="0"/>
              <a:t>计算</a:t>
            </a:r>
            <a:r>
              <a:rPr lang="en-US" altLang="zh-CN" sz="1200" dirty="0"/>
              <a:t>x</a:t>
            </a:r>
            <a:r>
              <a:rPr lang="zh-CN" altLang="zh-CN" sz="1200" dirty="0"/>
              <a:t>和</a:t>
            </a:r>
            <a:r>
              <a:rPr lang="en-US" altLang="zh-CN" sz="1200" dirty="0"/>
              <a:t>y</a:t>
            </a:r>
            <a:r>
              <a:rPr lang="zh-CN" altLang="zh-CN" sz="1200" dirty="0"/>
              <a:t>，即行和列</a:t>
            </a:r>
            <a:endParaRPr lang="zh-CN" altLang="zh-CN" sz="1200" dirty="0"/>
          </a:p>
          <a:p>
            <a:r>
              <a:rPr lang="en-US" altLang="zh-CN" sz="1200" dirty="0"/>
              <a:t>y=floor(p/</a:t>
            </a:r>
            <a:r>
              <a:rPr lang="en-US" altLang="zh-CN" sz="1200" dirty="0" err="1"/>
              <a:t>sz</a:t>
            </a:r>
            <a:r>
              <a:rPr lang="en-US" altLang="zh-CN" sz="1200" dirty="0"/>
              <a:t>(1))+1; p=rem(</a:t>
            </a:r>
            <a:r>
              <a:rPr lang="en-US" altLang="zh-CN" sz="1200" dirty="0" err="1"/>
              <a:t>p,sz</a:t>
            </a:r>
            <a:r>
              <a:rPr lang="en-US" altLang="zh-CN" sz="1200" dirty="0"/>
              <a:t>(1)); x=floor(p)+1;</a:t>
            </a:r>
            <a:endParaRPr lang="zh-CN" altLang="zh-CN" sz="1200" dirty="0"/>
          </a:p>
          <a:p>
            <a:r>
              <a:rPr lang="en-US" altLang="zh-CN" sz="1200" dirty="0"/>
              <a:t>rows = max(x-w,1):min(</a:t>
            </a:r>
            <a:r>
              <a:rPr lang="en-US" altLang="zh-CN" sz="1200" dirty="0" err="1"/>
              <a:t>x+w,sz</a:t>
            </a:r>
            <a:r>
              <a:rPr lang="en-US" altLang="zh-CN" sz="1200" dirty="0"/>
              <a:t>(1));</a:t>
            </a:r>
            <a:endParaRPr lang="zh-CN" altLang="zh-CN" sz="1200" dirty="0"/>
          </a:p>
          <a:p>
            <a:r>
              <a:rPr lang="en-US" altLang="zh-CN" sz="1200" dirty="0"/>
              <a:t>cols = (max(y-w,1):min(</a:t>
            </a:r>
            <a:r>
              <a:rPr lang="en-US" altLang="zh-CN" sz="1200" dirty="0" err="1"/>
              <a:t>y+w,sz</a:t>
            </a:r>
            <a:r>
              <a:rPr lang="en-US" altLang="zh-CN" sz="1200" dirty="0"/>
              <a:t>(2)))';</a:t>
            </a:r>
            <a:endParaRPr lang="zh-CN" altLang="zh-CN" sz="1200" dirty="0"/>
          </a:p>
          <a:p>
            <a:r>
              <a:rPr lang="en-US" altLang="zh-CN" sz="1200" dirty="0"/>
              <a:t>Hp = sub2ndx(</a:t>
            </a:r>
            <a:r>
              <a:rPr lang="en-US" altLang="zh-CN" sz="1200" dirty="0" err="1"/>
              <a:t>rows,cols,sz</a:t>
            </a:r>
            <a:r>
              <a:rPr lang="en-US" altLang="zh-CN" sz="1200" dirty="0"/>
              <a:t>(1));</a:t>
            </a:r>
            <a:endParaRPr lang="en-US" altLang="zh-CN" sz="1200" dirty="0"/>
          </a:p>
          <a:p>
            <a:endParaRPr lang="en-US" altLang="zh-CN" sz="1200" dirty="0"/>
          </a:p>
          <a:p>
            <a:r>
              <a:rPr lang="zh-CN" altLang="en-US" sz="1200" dirty="0"/>
              <a:t>得到最佳匹配图像块</a:t>
            </a:r>
            <a:endParaRPr lang="en-US" altLang="zh-CN" sz="1200" dirty="0"/>
          </a:p>
          <a:p>
            <a:r>
              <a:rPr lang="en-US" altLang="zh-CN" sz="1200" dirty="0"/>
              <a:t>function </a:t>
            </a:r>
            <a:r>
              <a:rPr lang="en-US" altLang="zh-CN" sz="1200" dirty="0" err="1"/>
              <a:t>Hq</a:t>
            </a:r>
            <a:r>
              <a:rPr lang="en-US" altLang="zh-CN" sz="1200" dirty="0"/>
              <a:t> = </a:t>
            </a:r>
            <a:r>
              <a:rPr lang="en-US" altLang="zh-CN" sz="1200" dirty="0" err="1"/>
              <a:t>bestexemplar</a:t>
            </a:r>
            <a:r>
              <a:rPr lang="en-US" altLang="zh-CN" sz="1200" dirty="0"/>
              <a:t>(</a:t>
            </a:r>
            <a:r>
              <a:rPr lang="en-US" altLang="zh-CN" sz="1200" dirty="0" err="1"/>
              <a:t>img,Ip,toFill,sourceRegion</a:t>
            </a:r>
            <a:r>
              <a:rPr lang="en-US" altLang="zh-CN" sz="1200" dirty="0"/>
              <a:t>)</a:t>
            </a:r>
            <a:endParaRPr lang="zh-CN" altLang="zh-CN" sz="1200" dirty="0"/>
          </a:p>
          <a:p>
            <a:r>
              <a:rPr lang="en-US" altLang="zh-CN" sz="1200" dirty="0"/>
              <a:t>m=size(Ip,1); mm=size(img,1); n=size(Ip,2); </a:t>
            </a:r>
            <a:r>
              <a:rPr lang="en-US" altLang="zh-CN" sz="1200" dirty="0" err="1"/>
              <a:t>nn</a:t>
            </a:r>
            <a:r>
              <a:rPr lang="en-US" altLang="zh-CN" sz="1200" dirty="0"/>
              <a:t>=size(img,2);</a:t>
            </a:r>
            <a:endParaRPr lang="zh-CN" altLang="zh-CN" sz="1200" dirty="0"/>
          </a:p>
          <a:p>
            <a:r>
              <a:rPr lang="en-US" altLang="zh-CN" sz="1200" dirty="0"/>
              <a:t>best = </a:t>
            </a:r>
            <a:r>
              <a:rPr lang="en-US" altLang="zh-CN" sz="1200" dirty="0" err="1"/>
              <a:t>bestexemplarhelper</a:t>
            </a:r>
            <a:r>
              <a:rPr lang="en-US" altLang="zh-CN" sz="1200" dirty="0"/>
              <a:t>(</a:t>
            </a:r>
            <a:r>
              <a:rPr lang="en-US" altLang="zh-CN" sz="1200" dirty="0" err="1"/>
              <a:t>mm,nn,m,n,img,Ip,toFill,sourceRegion</a:t>
            </a:r>
            <a:r>
              <a:rPr lang="en-US" altLang="zh-CN" sz="1200" dirty="0"/>
              <a:t>);</a:t>
            </a:r>
            <a:endParaRPr lang="zh-CN" altLang="zh-CN" sz="1200" dirty="0"/>
          </a:p>
          <a:p>
            <a:r>
              <a:rPr lang="en-US" altLang="zh-CN" sz="1200" dirty="0" err="1"/>
              <a:t>Hq</a:t>
            </a:r>
            <a:r>
              <a:rPr lang="en-US" altLang="zh-CN" sz="1200" dirty="0"/>
              <a:t> = sub2ndx(best(1):best(2),(best(3):best(4))',mm);</a:t>
            </a:r>
            <a:endParaRPr lang="zh-CN" altLang="zh-CN" sz="1200" dirty="0"/>
          </a:p>
          <a:p>
            <a:endParaRPr lang="zh-CN" altLang="zh-CN" sz="1200" dirty="0"/>
          </a:p>
        </p:txBody>
      </p:sp>
      <p:sp>
        <p:nvSpPr>
          <p:cNvPr id="9" name="文本框 8"/>
          <p:cNvSpPr txBox="1"/>
          <p:nvPr/>
        </p:nvSpPr>
        <p:spPr>
          <a:xfrm>
            <a:off x="2103537" y="569161"/>
            <a:ext cx="1607851" cy="523220"/>
          </a:xfrm>
          <a:prstGeom prst="rect">
            <a:avLst/>
          </a:prstGeom>
          <a:solidFill>
            <a:schemeClr val="accent4">
              <a:lumMod val="40000"/>
              <a:lumOff val="60000"/>
            </a:schemeClr>
          </a:solidFill>
        </p:spPr>
        <p:txBody>
          <a:bodyPr wrap="square" rtlCol="0">
            <a:spAutoFit/>
          </a:bodyPr>
          <a:lstStyle/>
          <a:p>
            <a:r>
              <a:rPr lang="zh-CN" altLang="en-US" sz="2800" b="1" dirty="0"/>
              <a:t>代码实现</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5" y="547736"/>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0" name="文本框 9"/>
          <p:cNvSpPr txBox="1"/>
          <p:nvPr/>
        </p:nvSpPr>
        <p:spPr>
          <a:xfrm>
            <a:off x="2103537" y="569161"/>
            <a:ext cx="1607851" cy="523220"/>
          </a:xfrm>
          <a:prstGeom prst="rect">
            <a:avLst/>
          </a:prstGeom>
          <a:solidFill>
            <a:schemeClr val="accent4">
              <a:lumMod val="40000"/>
              <a:lumOff val="60000"/>
            </a:schemeClr>
          </a:solidFill>
        </p:spPr>
        <p:txBody>
          <a:bodyPr wrap="square" rtlCol="0">
            <a:spAutoFit/>
          </a:bodyPr>
          <a:lstStyle/>
          <a:p>
            <a:r>
              <a:rPr lang="zh-CN" altLang="en-US" sz="2800" b="1" dirty="0"/>
              <a:t>代码实现</a:t>
            </a:r>
            <a:endParaRPr lang="zh-CN" altLang="en-US" sz="2800" b="1" dirty="0"/>
          </a:p>
        </p:txBody>
      </p:sp>
      <p:pic>
        <p:nvPicPr>
          <p:cNvPr id="9" name="图片 8"/>
          <p:cNvPicPr>
            <a:picLocks noChangeAspect="1"/>
          </p:cNvPicPr>
          <p:nvPr/>
        </p:nvPicPr>
        <p:blipFill>
          <a:blip r:embed="rId2"/>
          <a:stretch>
            <a:fillRect/>
          </a:stretch>
        </p:blipFill>
        <p:spPr>
          <a:xfrm>
            <a:off x="4464949" y="1261167"/>
            <a:ext cx="2709572" cy="2056525"/>
          </a:xfrm>
          <a:prstGeom prst="rect">
            <a:avLst/>
          </a:prstGeom>
        </p:spPr>
      </p:pic>
      <p:sp>
        <p:nvSpPr>
          <p:cNvPr id="6" name="文本框 5"/>
          <p:cNvSpPr txBox="1"/>
          <p:nvPr/>
        </p:nvSpPr>
        <p:spPr>
          <a:xfrm>
            <a:off x="1378911" y="1153594"/>
            <a:ext cx="5181227" cy="5509200"/>
          </a:xfrm>
          <a:prstGeom prst="rect">
            <a:avLst/>
          </a:prstGeom>
          <a:noFill/>
        </p:spPr>
        <p:txBody>
          <a:bodyPr wrap="none" rtlCol="0">
            <a:spAutoFit/>
          </a:bodyPr>
          <a:lstStyle/>
          <a:p>
            <a:r>
              <a:rPr lang="en-US" altLang="zh-CN" sz="1100" dirty="0"/>
              <a:t>function [</a:t>
            </a:r>
            <a:r>
              <a:rPr lang="en-US" altLang="zh-CN" sz="1100" dirty="0" err="1"/>
              <a:t>inpaintedImg,fillImg,C,D</a:t>
            </a:r>
            <a:r>
              <a:rPr lang="en-US" altLang="zh-CN" sz="1100" dirty="0"/>
              <a:t>] = </a:t>
            </a:r>
            <a:r>
              <a:rPr lang="en-US" altLang="zh-CN" sz="1100" dirty="0" err="1"/>
              <a:t>inpaint</a:t>
            </a:r>
            <a:r>
              <a:rPr lang="en-US" altLang="zh-CN" sz="1100" dirty="0"/>
              <a:t>(</a:t>
            </a:r>
            <a:r>
              <a:rPr lang="en-US" altLang="zh-CN" sz="1100" dirty="0" err="1"/>
              <a:t>fillFilename,fillColor</a:t>
            </a:r>
            <a:r>
              <a:rPr lang="en-US" altLang="zh-CN" sz="1100" dirty="0"/>
              <a:t>)</a:t>
            </a:r>
            <a:endParaRPr lang="zh-CN" altLang="zh-CN" sz="1100" dirty="0"/>
          </a:p>
          <a:p>
            <a:r>
              <a:rPr lang="en-US" altLang="zh-CN" sz="1100" dirty="0"/>
              <a:t> </a:t>
            </a:r>
            <a:endParaRPr lang="zh-CN" altLang="zh-CN" sz="1100" dirty="0"/>
          </a:p>
          <a:p>
            <a:r>
              <a:rPr lang="en-US" altLang="zh-CN" sz="1100" dirty="0"/>
              <a:t>warning off </a:t>
            </a:r>
            <a:r>
              <a:rPr lang="en-US" altLang="zh-CN" sz="1100" dirty="0" err="1"/>
              <a:t>MATLAB:divideByZero</a:t>
            </a:r>
            <a:endParaRPr lang="zh-CN" altLang="zh-CN" sz="1100" dirty="0"/>
          </a:p>
          <a:p>
            <a:r>
              <a:rPr lang="en-US" altLang="zh-CN" sz="1100" dirty="0"/>
              <a:t>[</a:t>
            </a:r>
            <a:r>
              <a:rPr lang="en-US" altLang="zh-CN" sz="1100" dirty="0" err="1"/>
              <a:t>fillImg,fillRegion</a:t>
            </a:r>
            <a:r>
              <a:rPr lang="en-US" altLang="zh-CN" sz="1100" dirty="0"/>
              <a:t>] = </a:t>
            </a:r>
            <a:r>
              <a:rPr lang="en-US" altLang="zh-CN" sz="1100" dirty="0" err="1"/>
              <a:t>loadimgs</a:t>
            </a:r>
            <a:r>
              <a:rPr lang="en-US" altLang="zh-CN" sz="1100" dirty="0"/>
              <a:t>(</a:t>
            </a:r>
            <a:r>
              <a:rPr lang="en-US" altLang="zh-CN" sz="1100" dirty="0" err="1"/>
              <a:t>fillFilename,fillColor</a:t>
            </a:r>
            <a:r>
              <a:rPr lang="en-US" altLang="zh-CN" sz="1100" dirty="0"/>
              <a:t>);</a:t>
            </a:r>
            <a:endParaRPr lang="zh-CN" altLang="zh-CN" sz="1100" dirty="0"/>
          </a:p>
          <a:p>
            <a:r>
              <a:rPr lang="en-US" altLang="zh-CN" sz="1100" dirty="0" err="1"/>
              <a:t>img</a:t>
            </a:r>
            <a:r>
              <a:rPr lang="en-US" altLang="zh-CN" sz="1100" dirty="0"/>
              <a:t> = double(</a:t>
            </a:r>
            <a:r>
              <a:rPr lang="en-US" altLang="zh-CN" sz="1100" dirty="0" err="1"/>
              <a:t>fillImg</a:t>
            </a:r>
            <a:r>
              <a:rPr lang="en-US" altLang="zh-CN" sz="1100" dirty="0"/>
              <a:t>);</a:t>
            </a:r>
            <a:endParaRPr lang="zh-CN" altLang="zh-CN" sz="1100" dirty="0"/>
          </a:p>
          <a:p>
            <a:r>
              <a:rPr lang="en-US" altLang="zh-CN" sz="1100" dirty="0" err="1"/>
              <a:t>ind</a:t>
            </a:r>
            <a:r>
              <a:rPr lang="en-US" altLang="zh-CN" sz="1100" dirty="0"/>
              <a:t> = img2ind(</a:t>
            </a:r>
            <a:r>
              <a:rPr lang="en-US" altLang="zh-CN" sz="1100" dirty="0" err="1"/>
              <a:t>img</a:t>
            </a:r>
            <a:r>
              <a:rPr lang="en-US" altLang="zh-CN" sz="1100" dirty="0"/>
              <a:t>);</a:t>
            </a:r>
            <a:endParaRPr lang="zh-CN" altLang="zh-CN" sz="1100" dirty="0"/>
          </a:p>
          <a:p>
            <a:r>
              <a:rPr lang="en-US" altLang="zh-CN" sz="1100" dirty="0" err="1"/>
              <a:t>sz</a:t>
            </a:r>
            <a:r>
              <a:rPr lang="en-US" altLang="zh-CN" sz="1100" dirty="0"/>
              <a:t> = [size(img,1) size(img,2)];</a:t>
            </a:r>
            <a:endParaRPr lang="zh-CN" altLang="zh-CN" sz="1100" dirty="0"/>
          </a:p>
          <a:p>
            <a:r>
              <a:rPr lang="en-US" altLang="zh-CN" sz="1100" dirty="0" err="1"/>
              <a:t>sourceRegion</a:t>
            </a:r>
            <a:r>
              <a:rPr lang="en-US" altLang="zh-CN" sz="1100" dirty="0"/>
              <a:t> = ~</a:t>
            </a:r>
            <a:r>
              <a:rPr lang="en-US" altLang="zh-CN" sz="1100" dirty="0" err="1"/>
              <a:t>fillRegion</a:t>
            </a:r>
            <a:r>
              <a:rPr lang="en-US" altLang="zh-CN" sz="1100" dirty="0"/>
              <a:t>;</a:t>
            </a:r>
            <a:endParaRPr lang="zh-CN" altLang="zh-CN" sz="1100" dirty="0"/>
          </a:p>
          <a:p>
            <a:r>
              <a:rPr lang="en-US" altLang="zh-CN" sz="1100" dirty="0"/>
              <a:t> </a:t>
            </a:r>
            <a:endParaRPr lang="zh-CN" altLang="zh-CN" sz="1100" dirty="0"/>
          </a:p>
          <a:p>
            <a:r>
              <a:rPr lang="en-US" altLang="zh-CN" sz="1100" dirty="0"/>
              <a:t>% </a:t>
            </a:r>
            <a:r>
              <a:rPr lang="zh-CN" altLang="en-US" sz="1100" dirty="0"/>
              <a:t>初始化梯度</a:t>
            </a:r>
            <a:endParaRPr lang="en-US" altLang="zh-CN" sz="1100" dirty="0"/>
          </a:p>
          <a:p>
            <a:r>
              <a:rPr lang="en-US" altLang="zh-CN" sz="1100" dirty="0"/>
              <a:t>[Ix(:,:,3) </a:t>
            </a:r>
            <a:r>
              <a:rPr lang="en-US" altLang="zh-CN" sz="1100" dirty="0" err="1"/>
              <a:t>Iy</a:t>
            </a:r>
            <a:r>
              <a:rPr lang="en-US" altLang="zh-CN" sz="1100" dirty="0"/>
              <a:t>(:,:,3)] = gradient(</a:t>
            </a:r>
            <a:r>
              <a:rPr lang="en-US" altLang="zh-CN" sz="1100" dirty="0" err="1"/>
              <a:t>img</a:t>
            </a:r>
            <a:r>
              <a:rPr lang="en-US" altLang="zh-CN" sz="1100" dirty="0"/>
              <a:t>(:,:,3));</a:t>
            </a:r>
            <a:endParaRPr lang="zh-CN" altLang="zh-CN" sz="1100" dirty="0"/>
          </a:p>
          <a:p>
            <a:r>
              <a:rPr lang="en-US" altLang="zh-CN" sz="1100" dirty="0"/>
              <a:t>[Ix(:,:,2) </a:t>
            </a:r>
            <a:r>
              <a:rPr lang="en-US" altLang="zh-CN" sz="1100" dirty="0" err="1"/>
              <a:t>Iy</a:t>
            </a:r>
            <a:r>
              <a:rPr lang="en-US" altLang="zh-CN" sz="1100" dirty="0"/>
              <a:t>(:,:,2)] = gradient(</a:t>
            </a:r>
            <a:r>
              <a:rPr lang="en-US" altLang="zh-CN" sz="1100" dirty="0" err="1"/>
              <a:t>img</a:t>
            </a:r>
            <a:r>
              <a:rPr lang="en-US" altLang="zh-CN" sz="1100" dirty="0"/>
              <a:t>(:,:,2));</a:t>
            </a:r>
            <a:endParaRPr lang="zh-CN" altLang="zh-CN" sz="1100" dirty="0"/>
          </a:p>
          <a:p>
            <a:r>
              <a:rPr lang="en-US" altLang="zh-CN" sz="1100" dirty="0"/>
              <a:t>[Ix(:,:,1) </a:t>
            </a:r>
            <a:r>
              <a:rPr lang="en-US" altLang="zh-CN" sz="1100" dirty="0" err="1"/>
              <a:t>Iy</a:t>
            </a:r>
            <a:r>
              <a:rPr lang="en-US" altLang="zh-CN" sz="1100" dirty="0"/>
              <a:t>(:,:,1)] = gradient(</a:t>
            </a:r>
            <a:r>
              <a:rPr lang="en-US" altLang="zh-CN" sz="1100" dirty="0" err="1"/>
              <a:t>img</a:t>
            </a:r>
            <a:r>
              <a:rPr lang="en-US" altLang="zh-CN" sz="1100" dirty="0"/>
              <a:t>(:,:,1));</a:t>
            </a:r>
            <a:endParaRPr lang="zh-CN" altLang="zh-CN" sz="1100" dirty="0"/>
          </a:p>
          <a:p>
            <a:r>
              <a:rPr lang="en-US" altLang="zh-CN" sz="1100" dirty="0"/>
              <a:t>Ix = sum(Ix,3)/(3*255); </a:t>
            </a:r>
            <a:r>
              <a:rPr lang="en-US" altLang="zh-CN" sz="1100" dirty="0" err="1"/>
              <a:t>Iy</a:t>
            </a:r>
            <a:r>
              <a:rPr lang="en-US" altLang="zh-CN" sz="1100" dirty="0"/>
              <a:t> = sum(Iy,3)/(3*255);</a:t>
            </a:r>
            <a:endParaRPr lang="zh-CN" altLang="zh-CN" sz="1100" dirty="0"/>
          </a:p>
          <a:p>
            <a:r>
              <a:rPr lang="en-US" altLang="zh-CN" sz="1100" dirty="0"/>
              <a:t>temp = Ix; Ix = -</a:t>
            </a:r>
            <a:r>
              <a:rPr lang="en-US" altLang="zh-CN" sz="1100" dirty="0" err="1"/>
              <a:t>Iy</a:t>
            </a:r>
            <a:r>
              <a:rPr lang="en-US" altLang="zh-CN" sz="1100" dirty="0"/>
              <a:t>; </a:t>
            </a:r>
            <a:r>
              <a:rPr lang="en-US" altLang="zh-CN" sz="1100" dirty="0" err="1"/>
              <a:t>Iy</a:t>
            </a:r>
            <a:r>
              <a:rPr lang="en-US" altLang="zh-CN" sz="1100" dirty="0"/>
              <a:t> = temp;  % </a:t>
            </a:r>
            <a:r>
              <a:rPr lang="zh-CN" altLang="en-US" sz="1100" dirty="0"/>
              <a:t>旋转</a:t>
            </a:r>
            <a:r>
              <a:rPr lang="en-US" altLang="zh-CN" sz="1100" dirty="0"/>
              <a:t>90</a:t>
            </a:r>
            <a:r>
              <a:rPr lang="zh-CN" altLang="en-US" sz="1100" dirty="0"/>
              <a:t>度</a:t>
            </a:r>
            <a:r>
              <a:rPr lang="en-US" altLang="zh-CN" sz="1100" dirty="0"/>
              <a:t>,</a:t>
            </a:r>
            <a:r>
              <a:rPr lang="zh-CN" altLang="en-US" sz="1100" dirty="0"/>
              <a:t>使梯度朝向边缘传递的方向</a:t>
            </a:r>
            <a:endParaRPr lang="zh-CN" altLang="zh-CN" sz="1100" dirty="0"/>
          </a:p>
          <a:p>
            <a:r>
              <a:rPr lang="en-US" altLang="zh-CN" sz="1100" dirty="0"/>
              <a:t> </a:t>
            </a:r>
            <a:endParaRPr lang="zh-CN" altLang="zh-CN" sz="1100" dirty="0"/>
          </a:p>
          <a:p>
            <a:r>
              <a:rPr lang="en-US" altLang="zh-CN" sz="1100" dirty="0"/>
              <a:t>% </a:t>
            </a:r>
            <a:r>
              <a:rPr lang="zh-CN" altLang="en-US" sz="1100" dirty="0"/>
              <a:t>初始化置信值</a:t>
            </a:r>
            <a:r>
              <a:rPr lang="en-US" altLang="zh-CN" sz="1100" dirty="0"/>
              <a:t>C</a:t>
            </a:r>
            <a:r>
              <a:rPr lang="zh-CN" altLang="en-US" sz="1100" dirty="0"/>
              <a:t>和数据值</a:t>
            </a:r>
            <a:r>
              <a:rPr lang="en-US" altLang="zh-CN" sz="1100" dirty="0"/>
              <a:t>D</a:t>
            </a:r>
            <a:endParaRPr lang="en-US" altLang="zh-CN" sz="1100" dirty="0"/>
          </a:p>
          <a:p>
            <a:r>
              <a:rPr lang="en-US" altLang="zh-CN" sz="1100" dirty="0"/>
              <a:t>C = double(</a:t>
            </a:r>
            <a:r>
              <a:rPr lang="en-US" altLang="zh-CN" sz="1100" dirty="0" err="1"/>
              <a:t>sourceRegion</a:t>
            </a:r>
            <a:r>
              <a:rPr lang="en-US" altLang="zh-CN" sz="1100" dirty="0"/>
              <a:t>);</a:t>
            </a:r>
            <a:endParaRPr lang="zh-CN" altLang="zh-CN" sz="1100" dirty="0"/>
          </a:p>
          <a:p>
            <a:r>
              <a:rPr lang="en-US" altLang="zh-CN" sz="1100" dirty="0"/>
              <a:t>D = </a:t>
            </a:r>
            <a:r>
              <a:rPr lang="en-US" altLang="zh-CN" sz="1100" dirty="0" err="1"/>
              <a:t>repmat</a:t>
            </a:r>
            <a:r>
              <a:rPr lang="en-US" altLang="zh-CN" sz="1100" dirty="0"/>
              <a:t>(-.1,sz);</a:t>
            </a:r>
            <a:endParaRPr lang="zh-CN" altLang="zh-CN" sz="1100" dirty="0"/>
          </a:p>
          <a:p>
            <a:r>
              <a:rPr lang="en-US" altLang="zh-CN" sz="1100" dirty="0"/>
              <a:t> </a:t>
            </a:r>
            <a:endParaRPr lang="zh-CN" altLang="zh-CN" sz="1100" dirty="0"/>
          </a:p>
          <a:p>
            <a:r>
              <a:rPr lang="en-US" altLang="zh-CN" sz="1100" dirty="0"/>
              <a:t>rand('state',0);</a:t>
            </a:r>
            <a:endParaRPr lang="zh-CN" altLang="zh-CN" sz="1100" dirty="0"/>
          </a:p>
          <a:p>
            <a:r>
              <a:rPr lang="en-US" altLang="zh-CN" sz="1100" dirty="0"/>
              <a:t> </a:t>
            </a:r>
            <a:endParaRPr lang="zh-CN" altLang="zh-CN" sz="1100" dirty="0"/>
          </a:p>
          <a:p>
            <a:r>
              <a:rPr lang="en-US" altLang="zh-CN" sz="1100" dirty="0"/>
              <a:t>% any(A) </a:t>
            </a:r>
            <a:r>
              <a:rPr lang="zh-CN" altLang="zh-CN" sz="1100" dirty="0"/>
              <a:t>如果</a:t>
            </a:r>
            <a:r>
              <a:rPr lang="en-US" altLang="zh-CN" sz="1100" dirty="0"/>
              <a:t>A</a:t>
            </a:r>
            <a:r>
              <a:rPr lang="zh-CN" altLang="zh-CN" sz="1100" dirty="0"/>
              <a:t>的所有元素为</a:t>
            </a:r>
            <a:r>
              <a:rPr lang="en-US" altLang="zh-CN" sz="1100" dirty="0"/>
              <a:t>0</a:t>
            </a:r>
            <a:r>
              <a:rPr lang="zh-CN" altLang="zh-CN" sz="1100" dirty="0"/>
              <a:t>，则返回</a:t>
            </a:r>
            <a:r>
              <a:rPr lang="en-US" altLang="zh-CN" sz="1100" dirty="0"/>
              <a:t>False</a:t>
            </a:r>
            <a:r>
              <a:rPr lang="zh-CN" altLang="zh-CN" sz="1100" dirty="0"/>
              <a:t>；如果</a:t>
            </a:r>
            <a:r>
              <a:rPr lang="en-US" altLang="zh-CN" sz="1100" dirty="0"/>
              <a:t>A</a:t>
            </a:r>
            <a:r>
              <a:rPr lang="zh-CN" altLang="zh-CN" sz="1100" dirty="0"/>
              <a:t>中存在非</a:t>
            </a:r>
            <a:r>
              <a:rPr lang="en-US" altLang="zh-CN" sz="1100" dirty="0"/>
              <a:t>0</a:t>
            </a:r>
            <a:r>
              <a:rPr lang="zh-CN" altLang="zh-CN" sz="1100" dirty="0"/>
              <a:t>元素，则返回</a:t>
            </a:r>
            <a:r>
              <a:rPr lang="en-US" altLang="zh-CN" sz="1100" dirty="0"/>
              <a:t>True </a:t>
            </a:r>
            <a:endParaRPr lang="en-US" altLang="zh-CN" sz="1100" dirty="0"/>
          </a:p>
          <a:p>
            <a:r>
              <a:rPr lang="en-US" altLang="zh-CN" sz="1100" dirty="0"/>
              <a:t>while any(</a:t>
            </a:r>
            <a:r>
              <a:rPr lang="en-US" altLang="zh-CN" sz="1100" dirty="0" err="1"/>
              <a:t>fillRegion</a:t>
            </a:r>
            <a:r>
              <a:rPr lang="en-US" altLang="zh-CN" sz="1100" dirty="0"/>
              <a:t>(:))</a:t>
            </a:r>
            <a:endParaRPr lang="zh-CN" altLang="zh-CN" sz="1100" dirty="0"/>
          </a:p>
          <a:p>
            <a:r>
              <a:rPr lang="en-US" altLang="zh-CN" sz="1100" dirty="0"/>
              <a:t>  % </a:t>
            </a:r>
            <a:r>
              <a:rPr lang="zh-CN" altLang="en-US" sz="1100" dirty="0"/>
              <a:t>找到边界索引</a:t>
            </a:r>
            <a:endParaRPr lang="zh-CN" altLang="zh-CN" sz="1100" dirty="0"/>
          </a:p>
          <a:p>
            <a:r>
              <a:rPr lang="en-US" altLang="zh-CN" sz="1100" dirty="0"/>
              <a:t>  </a:t>
            </a:r>
            <a:r>
              <a:rPr lang="en-US" altLang="zh-CN" sz="1100" dirty="0" err="1"/>
              <a:t>dR</a:t>
            </a:r>
            <a:r>
              <a:rPr lang="en-US" altLang="zh-CN" sz="1100" dirty="0"/>
              <a:t> = find(conv2(double(</a:t>
            </a:r>
            <a:r>
              <a:rPr lang="en-US" altLang="zh-CN" sz="1100" dirty="0" err="1"/>
              <a:t>fillRegion</a:t>
            </a:r>
            <a:r>
              <a:rPr lang="en-US" altLang="zh-CN" sz="1100" dirty="0"/>
              <a:t>),[1,1,1;1,-8,1;1,1,1],'same')&gt;0);</a:t>
            </a:r>
            <a:endParaRPr lang="zh-CN" altLang="zh-CN" sz="1100" dirty="0"/>
          </a:p>
          <a:p>
            <a:r>
              <a:rPr lang="en-US" altLang="zh-CN" sz="1100" dirty="0"/>
              <a:t> </a:t>
            </a:r>
            <a:endParaRPr lang="zh-CN" altLang="zh-CN" sz="1100" dirty="0"/>
          </a:p>
          <a:p>
            <a:r>
              <a:rPr lang="en-US" altLang="zh-CN" sz="1100" dirty="0"/>
              <a:t>  [</a:t>
            </a:r>
            <a:r>
              <a:rPr lang="en-US" altLang="zh-CN" sz="1100" dirty="0" err="1"/>
              <a:t>Nx,Ny</a:t>
            </a:r>
            <a:r>
              <a:rPr lang="en-US" altLang="zh-CN" sz="1100" dirty="0"/>
              <a:t>] = gradient(double(~</a:t>
            </a:r>
            <a:r>
              <a:rPr lang="en-US" altLang="zh-CN" sz="1100" dirty="0" err="1"/>
              <a:t>fillRegion</a:t>
            </a:r>
            <a:r>
              <a:rPr lang="en-US" altLang="zh-CN" sz="1100" dirty="0"/>
              <a:t>));</a:t>
            </a:r>
            <a:endParaRPr lang="zh-CN" altLang="zh-CN" sz="1100" dirty="0"/>
          </a:p>
          <a:p>
            <a:r>
              <a:rPr lang="en-US" altLang="zh-CN" sz="1100" dirty="0"/>
              <a:t>  N = [</a:t>
            </a:r>
            <a:r>
              <a:rPr lang="en-US" altLang="zh-CN" sz="1100" dirty="0" err="1"/>
              <a:t>Nx</a:t>
            </a:r>
            <a:r>
              <a:rPr lang="en-US" altLang="zh-CN" sz="1100" dirty="0"/>
              <a:t>(</a:t>
            </a:r>
            <a:r>
              <a:rPr lang="en-US" altLang="zh-CN" sz="1100" dirty="0" err="1"/>
              <a:t>dR</a:t>
            </a:r>
            <a:r>
              <a:rPr lang="en-US" altLang="zh-CN" sz="1100" dirty="0"/>
              <a:t>(:)) Ny(</a:t>
            </a:r>
            <a:r>
              <a:rPr lang="en-US" altLang="zh-CN" sz="1100" dirty="0" err="1"/>
              <a:t>dR</a:t>
            </a:r>
            <a:r>
              <a:rPr lang="en-US" altLang="zh-CN" sz="1100" dirty="0"/>
              <a:t>(:))];</a:t>
            </a:r>
            <a:endParaRPr lang="zh-CN" altLang="zh-CN" sz="1100" dirty="0"/>
          </a:p>
          <a:p>
            <a:r>
              <a:rPr lang="en-US" altLang="zh-CN" sz="1100" dirty="0"/>
              <a:t>  N = </a:t>
            </a:r>
            <a:r>
              <a:rPr lang="en-US" altLang="zh-CN" sz="1100" dirty="0" err="1"/>
              <a:t>normr</a:t>
            </a:r>
            <a:r>
              <a:rPr lang="en-US" altLang="zh-CN" sz="1100" dirty="0"/>
              <a:t>(N);  </a:t>
            </a:r>
            <a:endParaRPr lang="zh-CN" altLang="zh-CN" sz="1100" dirty="0"/>
          </a:p>
          <a:p>
            <a:r>
              <a:rPr lang="en-US" altLang="zh-CN" sz="1100" dirty="0"/>
              <a:t>  N(~</a:t>
            </a:r>
            <a:r>
              <a:rPr lang="en-US" altLang="zh-CN" sz="1100" dirty="0" err="1"/>
              <a:t>isfinite</a:t>
            </a:r>
            <a:r>
              <a:rPr lang="en-US" altLang="zh-CN" sz="1100" dirty="0"/>
              <a:t>(N))=0; % </a:t>
            </a:r>
            <a:r>
              <a:rPr lang="zh-CN" altLang="en-US" sz="1100" dirty="0"/>
              <a:t>处理</a:t>
            </a:r>
            <a:r>
              <a:rPr lang="en-US" altLang="zh-CN" sz="1100" dirty="0" err="1"/>
              <a:t>NaN</a:t>
            </a:r>
            <a:r>
              <a:rPr lang="zh-CN" altLang="en-US" sz="1100" dirty="0"/>
              <a:t>和</a:t>
            </a:r>
            <a:r>
              <a:rPr lang="en-US" altLang="zh-CN" sz="1100" dirty="0"/>
              <a:t>Inf</a:t>
            </a:r>
            <a:r>
              <a:rPr lang="zh-CN" altLang="en-US" sz="1100" dirty="0"/>
              <a:t>数据</a:t>
            </a:r>
            <a:endParaRPr lang="zh-CN" altLang="zh-CN" sz="1100" dirty="0"/>
          </a:p>
        </p:txBody>
      </p:sp>
      <p:sp>
        <p:nvSpPr>
          <p:cNvPr id="7" name="文本框 6"/>
          <p:cNvSpPr txBox="1"/>
          <p:nvPr/>
        </p:nvSpPr>
        <p:spPr>
          <a:xfrm>
            <a:off x="7073251" y="671133"/>
            <a:ext cx="4456669" cy="6017032"/>
          </a:xfrm>
          <a:prstGeom prst="rect">
            <a:avLst/>
          </a:prstGeom>
          <a:noFill/>
        </p:spPr>
        <p:txBody>
          <a:bodyPr wrap="none" rtlCol="0">
            <a:spAutoFit/>
          </a:bodyPr>
          <a:lstStyle/>
          <a:p>
            <a:r>
              <a:rPr lang="en-US" altLang="zh-CN" sz="1100" dirty="0"/>
              <a:t>%</a:t>
            </a:r>
            <a:r>
              <a:rPr lang="zh-CN" altLang="en-US" sz="1100" dirty="0"/>
              <a:t>计算边界上每个点的置信值</a:t>
            </a:r>
            <a:r>
              <a:rPr lang="en-US" altLang="zh-CN" sz="1100" dirty="0"/>
              <a:t>C</a:t>
            </a:r>
            <a:endParaRPr lang="en-US" altLang="zh-CN" sz="1100" dirty="0"/>
          </a:p>
          <a:p>
            <a:r>
              <a:rPr lang="en-US" altLang="zh-CN" sz="1100" dirty="0"/>
              <a:t>for k=</a:t>
            </a:r>
            <a:r>
              <a:rPr lang="en-US" altLang="zh-CN" sz="1100" dirty="0" err="1"/>
              <a:t>dR</a:t>
            </a:r>
            <a:r>
              <a:rPr lang="en-US" altLang="zh-CN" sz="1100" dirty="0"/>
              <a:t>'</a:t>
            </a:r>
            <a:endParaRPr lang="zh-CN" altLang="zh-CN" sz="1100" dirty="0"/>
          </a:p>
          <a:p>
            <a:r>
              <a:rPr lang="en-US" altLang="zh-CN" sz="1100" dirty="0"/>
              <a:t>    Hp = </a:t>
            </a:r>
            <a:r>
              <a:rPr lang="en-US" altLang="zh-CN" sz="1100" dirty="0" err="1"/>
              <a:t>getpatch</a:t>
            </a:r>
            <a:r>
              <a:rPr lang="en-US" altLang="zh-CN" sz="1100" dirty="0"/>
              <a:t>(</a:t>
            </a:r>
            <a:r>
              <a:rPr lang="en-US" altLang="zh-CN" sz="1100" dirty="0" err="1"/>
              <a:t>sz,k</a:t>
            </a:r>
            <a:r>
              <a:rPr lang="en-US" altLang="zh-CN" sz="1100" dirty="0"/>
              <a:t>);</a:t>
            </a:r>
            <a:endParaRPr lang="zh-CN" altLang="zh-CN" sz="1100" dirty="0"/>
          </a:p>
          <a:p>
            <a:r>
              <a:rPr lang="en-US" altLang="zh-CN" sz="1100" dirty="0"/>
              <a:t>    q = Hp(~(</a:t>
            </a:r>
            <a:r>
              <a:rPr lang="en-US" altLang="zh-CN" sz="1100" dirty="0" err="1"/>
              <a:t>fillRegion</a:t>
            </a:r>
            <a:r>
              <a:rPr lang="en-US" altLang="zh-CN" sz="1100" dirty="0"/>
              <a:t>(Hp)));</a:t>
            </a:r>
            <a:endParaRPr lang="zh-CN" altLang="zh-CN" sz="1100" dirty="0"/>
          </a:p>
          <a:p>
            <a:r>
              <a:rPr lang="en-US" altLang="zh-CN" sz="1100" dirty="0"/>
              <a:t>    C(k) = sum(C(q))/</a:t>
            </a:r>
            <a:r>
              <a:rPr lang="en-US" altLang="zh-CN" sz="1100" dirty="0" err="1"/>
              <a:t>numel</a:t>
            </a:r>
            <a:r>
              <a:rPr lang="en-US" altLang="zh-CN" sz="1100" dirty="0"/>
              <a:t>(Hp);</a:t>
            </a:r>
            <a:endParaRPr lang="zh-CN" altLang="zh-CN" sz="1100" dirty="0"/>
          </a:p>
          <a:p>
            <a:r>
              <a:rPr lang="en-US" altLang="zh-CN" sz="1100" dirty="0"/>
              <a:t>  end</a:t>
            </a:r>
            <a:endParaRPr lang="zh-CN" altLang="zh-CN" sz="1100" dirty="0"/>
          </a:p>
          <a:p>
            <a:r>
              <a:rPr lang="en-US" altLang="zh-CN" sz="1100" dirty="0"/>
              <a:t>  </a:t>
            </a:r>
            <a:endParaRPr lang="zh-CN" altLang="zh-CN" sz="1100" dirty="0"/>
          </a:p>
          <a:p>
            <a:r>
              <a:rPr lang="en-US" altLang="zh-CN" sz="1100" dirty="0"/>
              <a:t>  % </a:t>
            </a:r>
            <a:r>
              <a:rPr lang="zh-CN" altLang="en-US" sz="1100" dirty="0"/>
              <a:t>计算边界上每个点的数据值</a:t>
            </a:r>
            <a:r>
              <a:rPr lang="en-US" altLang="zh-CN" sz="1100" dirty="0"/>
              <a:t>D</a:t>
            </a:r>
            <a:r>
              <a:rPr lang="zh-CN" altLang="en-US" sz="1100" dirty="0"/>
              <a:t>和优先值</a:t>
            </a:r>
            <a:r>
              <a:rPr lang="en-US" altLang="zh-CN" sz="1100" dirty="0"/>
              <a:t>P</a:t>
            </a:r>
            <a:endParaRPr lang="en-US" altLang="zh-CN" sz="1100" dirty="0"/>
          </a:p>
          <a:p>
            <a:r>
              <a:rPr lang="en-US" altLang="zh-CN" sz="1100" dirty="0"/>
              <a:t>  D(</a:t>
            </a:r>
            <a:r>
              <a:rPr lang="en-US" altLang="zh-CN" sz="1100" dirty="0" err="1"/>
              <a:t>dR</a:t>
            </a:r>
            <a:r>
              <a:rPr lang="en-US" altLang="zh-CN" sz="1100" dirty="0"/>
              <a:t>) = abs(Ix(</a:t>
            </a:r>
            <a:r>
              <a:rPr lang="en-US" altLang="zh-CN" sz="1100" dirty="0" err="1"/>
              <a:t>dR</a:t>
            </a:r>
            <a:r>
              <a:rPr lang="en-US" altLang="zh-CN" sz="1100" dirty="0"/>
              <a:t>).*N(:,1)+</a:t>
            </a:r>
            <a:r>
              <a:rPr lang="en-US" altLang="zh-CN" sz="1100" dirty="0" err="1"/>
              <a:t>Iy</a:t>
            </a:r>
            <a:r>
              <a:rPr lang="en-US" altLang="zh-CN" sz="1100" dirty="0"/>
              <a:t>(</a:t>
            </a:r>
            <a:r>
              <a:rPr lang="en-US" altLang="zh-CN" sz="1100" dirty="0" err="1"/>
              <a:t>dR</a:t>
            </a:r>
            <a:r>
              <a:rPr lang="en-US" altLang="zh-CN" sz="1100" dirty="0"/>
              <a:t>).*N(:,2)) + 0.001;</a:t>
            </a:r>
            <a:endParaRPr lang="zh-CN" altLang="zh-CN" sz="1100" dirty="0"/>
          </a:p>
          <a:p>
            <a:r>
              <a:rPr lang="en-US" altLang="zh-CN" sz="1100" dirty="0"/>
              <a:t>  priorities = C(dR).* D(</a:t>
            </a:r>
            <a:r>
              <a:rPr lang="en-US" altLang="zh-CN" sz="1100" dirty="0" err="1"/>
              <a:t>dR</a:t>
            </a:r>
            <a:r>
              <a:rPr lang="en-US" altLang="zh-CN" sz="1100" dirty="0"/>
              <a:t>);</a:t>
            </a:r>
            <a:endParaRPr lang="zh-CN" altLang="zh-CN" sz="1100" dirty="0"/>
          </a:p>
          <a:p>
            <a:r>
              <a:rPr lang="en-US" altLang="zh-CN" sz="1100" dirty="0"/>
              <a:t>  </a:t>
            </a:r>
            <a:endParaRPr lang="zh-CN" altLang="zh-CN" sz="1100" dirty="0"/>
          </a:p>
          <a:p>
            <a:r>
              <a:rPr lang="en-US" altLang="zh-CN" sz="1100" dirty="0"/>
              <a:t>  % </a:t>
            </a:r>
            <a:r>
              <a:rPr lang="zh-CN" altLang="en-US" sz="1100" dirty="0"/>
              <a:t>找到最大优先值的点</a:t>
            </a:r>
            <a:endParaRPr lang="en-US" altLang="zh-CN" sz="1100" dirty="0"/>
          </a:p>
          <a:p>
            <a:r>
              <a:rPr lang="en-US" altLang="zh-CN" sz="1100" dirty="0"/>
              <a:t>  [</a:t>
            </a:r>
            <a:r>
              <a:rPr lang="en-US" altLang="zh-CN" sz="1100" dirty="0" err="1"/>
              <a:t>unused,ndx</a:t>
            </a:r>
            <a:r>
              <a:rPr lang="en-US" altLang="zh-CN" sz="1100" dirty="0"/>
              <a:t>] = max(priorities(:));</a:t>
            </a:r>
            <a:endParaRPr lang="zh-CN" altLang="zh-CN" sz="1100" dirty="0"/>
          </a:p>
          <a:p>
            <a:r>
              <a:rPr lang="en-US" altLang="zh-CN" sz="1100" dirty="0"/>
              <a:t>  p = </a:t>
            </a:r>
            <a:r>
              <a:rPr lang="en-US" altLang="zh-CN" sz="1100" dirty="0" err="1"/>
              <a:t>dR</a:t>
            </a:r>
            <a:r>
              <a:rPr lang="en-US" altLang="zh-CN" sz="1100" dirty="0"/>
              <a:t>(</a:t>
            </a:r>
            <a:r>
              <a:rPr lang="en-US" altLang="zh-CN" sz="1100" dirty="0" err="1"/>
              <a:t>ndx</a:t>
            </a:r>
            <a:r>
              <a:rPr lang="en-US" altLang="zh-CN" sz="1100" dirty="0"/>
              <a:t>(1));</a:t>
            </a:r>
            <a:endParaRPr lang="zh-CN" altLang="zh-CN" sz="1100" dirty="0"/>
          </a:p>
          <a:p>
            <a:r>
              <a:rPr lang="en-US" altLang="zh-CN" sz="1100" dirty="0"/>
              <a:t>  [</a:t>
            </a:r>
            <a:r>
              <a:rPr lang="en-US" altLang="zh-CN" sz="1100" dirty="0" err="1"/>
              <a:t>Hp,rows,cols</a:t>
            </a:r>
            <a:r>
              <a:rPr lang="en-US" altLang="zh-CN" sz="1100" dirty="0"/>
              <a:t>] = </a:t>
            </a:r>
            <a:r>
              <a:rPr lang="en-US" altLang="zh-CN" sz="1100" dirty="0" err="1"/>
              <a:t>getpatch</a:t>
            </a:r>
            <a:r>
              <a:rPr lang="en-US" altLang="zh-CN" sz="1100" dirty="0"/>
              <a:t>(</a:t>
            </a:r>
            <a:r>
              <a:rPr lang="en-US" altLang="zh-CN" sz="1100" dirty="0" err="1"/>
              <a:t>sz,p</a:t>
            </a:r>
            <a:r>
              <a:rPr lang="en-US" altLang="zh-CN" sz="1100" dirty="0"/>
              <a:t>);</a:t>
            </a:r>
            <a:endParaRPr lang="zh-CN" altLang="zh-CN" sz="1100" dirty="0"/>
          </a:p>
          <a:p>
            <a:r>
              <a:rPr lang="en-US" altLang="zh-CN" sz="1100" dirty="0"/>
              <a:t>  </a:t>
            </a:r>
            <a:r>
              <a:rPr lang="en-US" altLang="zh-CN" sz="1100" dirty="0" err="1"/>
              <a:t>toFill</a:t>
            </a:r>
            <a:r>
              <a:rPr lang="en-US" altLang="zh-CN" sz="1100" dirty="0"/>
              <a:t> = </a:t>
            </a:r>
            <a:r>
              <a:rPr lang="en-US" altLang="zh-CN" sz="1100" dirty="0" err="1"/>
              <a:t>fillRegion</a:t>
            </a:r>
            <a:r>
              <a:rPr lang="en-US" altLang="zh-CN" sz="1100" dirty="0"/>
              <a:t>(Hp);</a:t>
            </a:r>
            <a:endParaRPr lang="zh-CN" altLang="zh-CN" sz="1100" dirty="0"/>
          </a:p>
          <a:p>
            <a:r>
              <a:rPr lang="en-US" altLang="zh-CN" sz="1100" dirty="0"/>
              <a:t>  </a:t>
            </a:r>
            <a:endParaRPr lang="zh-CN" altLang="zh-CN" sz="1100" dirty="0"/>
          </a:p>
          <a:p>
            <a:r>
              <a:rPr lang="en-US" altLang="zh-CN" sz="1100" dirty="0"/>
              <a:t>  % </a:t>
            </a:r>
            <a:r>
              <a:rPr lang="zh-CN" altLang="en-US" sz="1100" dirty="0"/>
              <a:t>找到最佳匹配图像块</a:t>
            </a:r>
            <a:r>
              <a:rPr lang="en-US" altLang="zh-CN" sz="1100" dirty="0" err="1"/>
              <a:t>Hq</a:t>
            </a:r>
            <a:endParaRPr lang="zh-CN" altLang="zh-CN" sz="1100" dirty="0"/>
          </a:p>
          <a:p>
            <a:r>
              <a:rPr lang="en-US" altLang="zh-CN" sz="1100" dirty="0"/>
              <a:t>  </a:t>
            </a:r>
            <a:r>
              <a:rPr lang="en-US" altLang="zh-CN" sz="1100" dirty="0" err="1"/>
              <a:t>Hq</a:t>
            </a:r>
            <a:r>
              <a:rPr lang="en-US" altLang="zh-CN" sz="1100" dirty="0"/>
              <a:t> = </a:t>
            </a:r>
            <a:r>
              <a:rPr lang="en-US" altLang="zh-CN" sz="1100" dirty="0" err="1"/>
              <a:t>bestexemplar</a:t>
            </a:r>
            <a:r>
              <a:rPr lang="en-US" altLang="zh-CN" sz="1100" dirty="0"/>
              <a:t>(</a:t>
            </a:r>
            <a:r>
              <a:rPr lang="en-US" altLang="zh-CN" sz="1100" dirty="0" err="1"/>
              <a:t>img,img</a:t>
            </a:r>
            <a:r>
              <a:rPr lang="en-US" altLang="zh-CN" sz="1100" dirty="0"/>
              <a:t>(</a:t>
            </a:r>
            <a:r>
              <a:rPr lang="en-US" altLang="zh-CN" sz="1100" dirty="0" err="1"/>
              <a:t>rows,cols</a:t>
            </a:r>
            <a:r>
              <a:rPr lang="en-US" altLang="zh-CN" sz="1100" dirty="0"/>
              <a:t>,:),</a:t>
            </a:r>
            <a:r>
              <a:rPr lang="en-US" altLang="zh-CN" sz="1100" dirty="0" err="1"/>
              <a:t>toFill</a:t>
            </a:r>
            <a:r>
              <a:rPr lang="en-US" altLang="zh-CN" sz="1100" dirty="0"/>
              <a:t>',</a:t>
            </a:r>
            <a:r>
              <a:rPr lang="en-US" altLang="zh-CN" sz="1100" dirty="0" err="1"/>
              <a:t>sourceRegion</a:t>
            </a:r>
            <a:r>
              <a:rPr lang="en-US" altLang="zh-CN" sz="1100" dirty="0"/>
              <a:t>);</a:t>
            </a:r>
            <a:endParaRPr lang="zh-CN" altLang="zh-CN" sz="1100" dirty="0"/>
          </a:p>
          <a:p>
            <a:r>
              <a:rPr lang="en-US" altLang="zh-CN" sz="1100" dirty="0"/>
              <a:t>  </a:t>
            </a:r>
            <a:endParaRPr lang="zh-CN" altLang="zh-CN" sz="1100" dirty="0"/>
          </a:p>
          <a:p>
            <a:r>
              <a:rPr lang="en-US" altLang="zh-CN" sz="1100" dirty="0"/>
              <a:t>  % </a:t>
            </a:r>
            <a:r>
              <a:rPr lang="zh-CN" altLang="en-US" sz="1100" dirty="0"/>
              <a:t>更新需要填充的区域</a:t>
            </a:r>
            <a:r>
              <a:rPr lang="en-US" altLang="zh-CN" sz="1100" dirty="0"/>
              <a:t>,</a:t>
            </a:r>
            <a:r>
              <a:rPr lang="zh-CN" altLang="en-US" sz="1100" dirty="0"/>
              <a:t>将</a:t>
            </a:r>
            <a:r>
              <a:rPr lang="en-US" altLang="zh-CN" sz="1100" dirty="0"/>
              <a:t>Hp</a:t>
            </a:r>
            <a:r>
              <a:rPr lang="zh-CN" altLang="en-US" sz="1100" dirty="0"/>
              <a:t>地方的值设为</a:t>
            </a:r>
            <a:r>
              <a:rPr lang="en-US" altLang="zh-CN" sz="1100" dirty="0"/>
              <a:t>0(</a:t>
            </a:r>
            <a:r>
              <a:rPr lang="zh-CN" altLang="en-US" sz="1100" dirty="0"/>
              <a:t>已填充</a:t>
            </a:r>
            <a:r>
              <a:rPr lang="en-US" altLang="zh-CN" sz="1100" dirty="0"/>
              <a:t>)</a:t>
            </a:r>
            <a:endParaRPr lang="zh-CN" altLang="zh-CN" sz="1100" dirty="0"/>
          </a:p>
          <a:p>
            <a:r>
              <a:rPr lang="en-US" altLang="zh-CN" sz="1100" dirty="0"/>
              <a:t>  </a:t>
            </a:r>
            <a:r>
              <a:rPr lang="en-US" altLang="zh-CN" sz="1100" dirty="0" err="1"/>
              <a:t>fillRegion</a:t>
            </a:r>
            <a:r>
              <a:rPr lang="en-US" altLang="zh-CN" sz="1100" dirty="0"/>
              <a:t>(Hp(</a:t>
            </a:r>
            <a:r>
              <a:rPr lang="en-US" altLang="zh-CN" sz="1100" dirty="0" err="1"/>
              <a:t>toFill</a:t>
            </a:r>
            <a:r>
              <a:rPr lang="en-US" altLang="zh-CN" sz="1100" dirty="0"/>
              <a:t>)) = false;</a:t>
            </a:r>
            <a:endParaRPr lang="zh-CN" altLang="zh-CN" sz="1100" dirty="0"/>
          </a:p>
          <a:p>
            <a:r>
              <a:rPr lang="en-US" altLang="zh-CN" sz="1100" dirty="0"/>
              <a:t>  </a:t>
            </a:r>
            <a:endParaRPr lang="zh-CN" altLang="zh-CN" sz="1100" dirty="0"/>
          </a:p>
          <a:p>
            <a:r>
              <a:rPr lang="en-US" altLang="zh-CN" sz="1100" dirty="0"/>
              <a:t>  % </a:t>
            </a:r>
            <a:r>
              <a:rPr lang="zh-CN" altLang="en-US" sz="1100" dirty="0"/>
              <a:t>更新置信值</a:t>
            </a:r>
            <a:r>
              <a:rPr lang="en-US" altLang="zh-CN" sz="1100" dirty="0"/>
              <a:t>(</a:t>
            </a:r>
            <a:r>
              <a:rPr lang="zh-CN" altLang="en-US" sz="1100" dirty="0"/>
              <a:t>为原来的</a:t>
            </a:r>
            <a:r>
              <a:rPr lang="en-US" altLang="zh-CN" sz="1100" dirty="0"/>
              <a:t>Hp</a:t>
            </a:r>
            <a:r>
              <a:rPr lang="zh-CN" altLang="en-US" sz="1100" dirty="0"/>
              <a:t>的置信值</a:t>
            </a:r>
            <a:r>
              <a:rPr lang="en-US" altLang="zh-CN" sz="1100" dirty="0"/>
              <a:t>)</a:t>
            </a:r>
            <a:r>
              <a:rPr lang="zh-CN" altLang="en-US" sz="1100" dirty="0"/>
              <a:t>、梯度</a:t>
            </a:r>
            <a:r>
              <a:rPr lang="en-US" altLang="zh-CN" sz="1100" dirty="0"/>
              <a:t>(</a:t>
            </a:r>
            <a:r>
              <a:rPr lang="zh-CN" altLang="en-US" sz="1100" dirty="0"/>
              <a:t>为</a:t>
            </a:r>
            <a:r>
              <a:rPr lang="en-US" altLang="zh-CN" sz="1100" dirty="0" err="1"/>
              <a:t>Hq</a:t>
            </a:r>
            <a:r>
              <a:rPr lang="zh-CN" altLang="en-US" sz="1100" dirty="0"/>
              <a:t>的梯度</a:t>
            </a:r>
            <a:r>
              <a:rPr lang="en-US" altLang="zh-CN" sz="1100" dirty="0"/>
              <a:t>)</a:t>
            </a:r>
            <a:endParaRPr lang="en-US" altLang="zh-CN" sz="1100" dirty="0"/>
          </a:p>
          <a:p>
            <a:r>
              <a:rPr lang="en-US" altLang="zh-CN" sz="1100" dirty="0"/>
              <a:t>  C(Hp(</a:t>
            </a:r>
            <a:r>
              <a:rPr lang="en-US" altLang="zh-CN" sz="1100" dirty="0" err="1"/>
              <a:t>toFill</a:t>
            </a:r>
            <a:r>
              <a:rPr lang="en-US" altLang="zh-CN" sz="1100" dirty="0"/>
              <a:t>))  = C(p);</a:t>
            </a:r>
            <a:endParaRPr lang="zh-CN" altLang="zh-CN" sz="1100" dirty="0"/>
          </a:p>
          <a:p>
            <a:r>
              <a:rPr lang="en-US" altLang="zh-CN" sz="1100" dirty="0"/>
              <a:t>  Ix(Hp(</a:t>
            </a:r>
            <a:r>
              <a:rPr lang="en-US" altLang="zh-CN" sz="1100" dirty="0" err="1"/>
              <a:t>toFill</a:t>
            </a:r>
            <a:r>
              <a:rPr lang="en-US" altLang="zh-CN" sz="1100" dirty="0"/>
              <a:t>)) = Ix(</a:t>
            </a:r>
            <a:r>
              <a:rPr lang="en-US" altLang="zh-CN" sz="1100" dirty="0" err="1"/>
              <a:t>Hq</a:t>
            </a:r>
            <a:r>
              <a:rPr lang="en-US" altLang="zh-CN" sz="1100" dirty="0"/>
              <a:t>(</a:t>
            </a:r>
            <a:r>
              <a:rPr lang="en-US" altLang="zh-CN" sz="1100" dirty="0" err="1"/>
              <a:t>toFill</a:t>
            </a:r>
            <a:r>
              <a:rPr lang="en-US" altLang="zh-CN" sz="1100" dirty="0"/>
              <a:t>));</a:t>
            </a:r>
            <a:endParaRPr lang="zh-CN" altLang="zh-CN" sz="1100" dirty="0"/>
          </a:p>
          <a:p>
            <a:r>
              <a:rPr lang="en-US" altLang="zh-CN" sz="1100" dirty="0"/>
              <a:t>  </a:t>
            </a:r>
            <a:r>
              <a:rPr lang="en-US" altLang="zh-CN" sz="1100" dirty="0" err="1"/>
              <a:t>Iy</a:t>
            </a:r>
            <a:r>
              <a:rPr lang="en-US" altLang="zh-CN" sz="1100" dirty="0"/>
              <a:t>(Hp(</a:t>
            </a:r>
            <a:r>
              <a:rPr lang="en-US" altLang="zh-CN" sz="1100" dirty="0" err="1"/>
              <a:t>toFill</a:t>
            </a:r>
            <a:r>
              <a:rPr lang="en-US" altLang="zh-CN" sz="1100" dirty="0"/>
              <a:t>)) = </a:t>
            </a:r>
            <a:r>
              <a:rPr lang="en-US" altLang="zh-CN" sz="1100" dirty="0" err="1"/>
              <a:t>Iy</a:t>
            </a:r>
            <a:r>
              <a:rPr lang="en-US" altLang="zh-CN" sz="1100" dirty="0"/>
              <a:t>(</a:t>
            </a:r>
            <a:r>
              <a:rPr lang="en-US" altLang="zh-CN" sz="1100" dirty="0" err="1"/>
              <a:t>Hq</a:t>
            </a:r>
            <a:r>
              <a:rPr lang="en-US" altLang="zh-CN" sz="1100" dirty="0"/>
              <a:t>(</a:t>
            </a:r>
            <a:r>
              <a:rPr lang="en-US" altLang="zh-CN" sz="1100" dirty="0" err="1"/>
              <a:t>toFill</a:t>
            </a:r>
            <a:r>
              <a:rPr lang="en-US" altLang="zh-CN" sz="1100" dirty="0"/>
              <a:t>));</a:t>
            </a:r>
            <a:endParaRPr lang="zh-CN" altLang="zh-CN" sz="1100" dirty="0"/>
          </a:p>
          <a:p>
            <a:r>
              <a:rPr lang="en-US" altLang="zh-CN" sz="1100" dirty="0"/>
              <a:t>  </a:t>
            </a:r>
            <a:endParaRPr lang="zh-CN" altLang="zh-CN" sz="1100" dirty="0"/>
          </a:p>
          <a:p>
            <a:r>
              <a:rPr lang="en-US" altLang="zh-CN" sz="1100" dirty="0"/>
              <a:t>  % </a:t>
            </a:r>
            <a:r>
              <a:rPr lang="zh-CN" altLang="en-US" sz="1100" dirty="0"/>
              <a:t>将</a:t>
            </a:r>
            <a:r>
              <a:rPr lang="en-US" altLang="zh-CN" sz="1100" dirty="0" err="1"/>
              <a:t>Hq</a:t>
            </a:r>
            <a:r>
              <a:rPr lang="zh-CN" altLang="en-US" sz="1100" dirty="0"/>
              <a:t>的值赋给</a:t>
            </a:r>
            <a:r>
              <a:rPr lang="en-US" altLang="zh-CN" sz="1100" dirty="0"/>
              <a:t>Hp,</a:t>
            </a:r>
            <a:r>
              <a:rPr lang="zh-CN" altLang="en-US" sz="1100" dirty="0"/>
              <a:t>这里通过先改变索引</a:t>
            </a:r>
            <a:r>
              <a:rPr lang="en-US" altLang="zh-CN" sz="1100" dirty="0"/>
              <a:t>,</a:t>
            </a:r>
            <a:r>
              <a:rPr lang="zh-CN" altLang="en-US" sz="1100" dirty="0"/>
              <a:t>再通过索引改变像素的方法</a:t>
            </a:r>
            <a:endParaRPr lang="en-US" altLang="zh-CN" sz="1100" dirty="0"/>
          </a:p>
          <a:p>
            <a:r>
              <a:rPr lang="en-US" altLang="zh-CN" sz="1100" dirty="0"/>
              <a:t>  </a:t>
            </a:r>
            <a:r>
              <a:rPr lang="en-US" altLang="zh-CN" sz="1100" dirty="0" err="1"/>
              <a:t>ind</a:t>
            </a:r>
            <a:r>
              <a:rPr lang="en-US" altLang="zh-CN" sz="1100" dirty="0"/>
              <a:t>(Hp(</a:t>
            </a:r>
            <a:r>
              <a:rPr lang="en-US" altLang="zh-CN" sz="1100" dirty="0" err="1"/>
              <a:t>toFill</a:t>
            </a:r>
            <a:r>
              <a:rPr lang="en-US" altLang="zh-CN" sz="1100" dirty="0"/>
              <a:t>)) = </a:t>
            </a:r>
            <a:r>
              <a:rPr lang="en-US" altLang="zh-CN" sz="1100" dirty="0" err="1"/>
              <a:t>ind</a:t>
            </a:r>
            <a:r>
              <a:rPr lang="en-US" altLang="zh-CN" sz="1100" dirty="0"/>
              <a:t>(</a:t>
            </a:r>
            <a:r>
              <a:rPr lang="en-US" altLang="zh-CN" sz="1100" dirty="0" err="1"/>
              <a:t>Hq</a:t>
            </a:r>
            <a:r>
              <a:rPr lang="en-US" altLang="zh-CN" sz="1100" dirty="0"/>
              <a:t>(</a:t>
            </a:r>
            <a:r>
              <a:rPr lang="en-US" altLang="zh-CN" sz="1100" dirty="0" err="1"/>
              <a:t>toFill</a:t>
            </a:r>
            <a:r>
              <a:rPr lang="en-US" altLang="zh-CN" sz="1100" dirty="0"/>
              <a:t>));</a:t>
            </a:r>
            <a:endParaRPr lang="zh-CN" altLang="zh-CN" sz="1100" dirty="0"/>
          </a:p>
          <a:p>
            <a:r>
              <a:rPr lang="en-US" altLang="zh-CN" sz="1100" dirty="0"/>
              <a:t>  </a:t>
            </a:r>
            <a:r>
              <a:rPr lang="en-US" altLang="zh-CN" sz="1100" dirty="0" err="1"/>
              <a:t>img</a:t>
            </a:r>
            <a:r>
              <a:rPr lang="en-US" altLang="zh-CN" sz="1100" dirty="0"/>
              <a:t>(</a:t>
            </a:r>
            <a:r>
              <a:rPr lang="en-US" altLang="zh-CN" sz="1100" dirty="0" err="1"/>
              <a:t>rows,cols</a:t>
            </a:r>
            <a:r>
              <a:rPr lang="en-US" altLang="zh-CN" sz="1100" dirty="0"/>
              <a:t>,:) = ind2img(</a:t>
            </a:r>
            <a:r>
              <a:rPr lang="en-US" altLang="zh-CN" sz="1100" dirty="0" err="1"/>
              <a:t>ind</a:t>
            </a:r>
            <a:r>
              <a:rPr lang="en-US" altLang="zh-CN" sz="1100" dirty="0"/>
              <a:t>(</a:t>
            </a:r>
            <a:r>
              <a:rPr lang="en-US" altLang="zh-CN" sz="1100" dirty="0" err="1"/>
              <a:t>rows,cols</a:t>
            </a:r>
            <a:r>
              <a:rPr lang="en-US" altLang="zh-CN" sz="1100" dirty="0"/>
              <a:t>),</a:t>
            </a:r>
            <a:r>
              <a:rPr lang="en-US" altLang="zh-CN" sz="1100" dirty="0" err="1"/>
              <a:t>origImg</a:t>
            </a:r>
            <a:r>
              <a:rPr lang="en-US" altLang="zh-CN" sz="1100" dirty="0"/>
              <a:t>);  </a:t>
            </a:r>
            <a:endParaRPr lang="zh-CN" altLang="zh-CN" sz="1100" dirty="0"/>
          </a:p>
          <a:p>
            <a:r>
              <a:rPr lang="en-US" altLang="zh-CN" sz="1100" dirty="0"/>
              <a:t> </a:t>
            </a:r>
            <a:endParaRPr lang="zh-CN" altLang="zh-CN" sz="1100" dirty="0"/>
          </a:p>
          <a:p>
            <a:r>
              <a:rPr lang="en-US" altLang="zh-CN" sz="1100" dirty="0"/>
              <a:t>  </a:t>
            </a:r>
            <a:endParaRPr lang="zh-CN" altLang="zh-CN" sz="1100" dirty="0"/>
          </a:p>
          <a:p>
            <a:r>
              <a:rPr lang="en-US" altLang="zh-CN" sz="1100" dirty="0"/>
              <a:t>end</a:t>
            </a:r>
            <a:endParaRPr lang="zh-CN" altLang="zh-CN" sz="1100" dirty="0"/>
          </a:p>
          <a:p>
            <a:r>
              <a:rPr lang="en-US" altLang="zh-CN" sz="1100" dirty="0" err="1"/>
              <a:t>inpaintedImg</a:t>
            </a:r>
            <a:r>
              <a:rPr lang="en-US" altLang="zh-CN" sz="1100" dirty="0"/>
              <a:t>=</a:t>
            </a:r>
            <a:r>
              <a:rPr lang="en-US" altLang="zh-CN" sz="1100" dirty="0" err="1"/>
              <a:t>img</a:t>
            </a:r>
            <a:r>
              <a:rPr lang="en-US" altLang="zh-CN" sz="1100" dirty="0"/>
              <a:t>;</a:t>
            </a:r>
            <a:endParaRPr lang="zh-CN" altLang="zh-CN" sz="1100"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5" y="547736"/>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0" name="文本框 9"/>
          <p:cNvSpPr txBox="1"/>
          <p:nvPr/>
        </p:nvSpPr>
        <p:spPr>
          <a:xfrm>
            <a:off x="2103537" y="569161"/>
            <a:ext cx="1320599" cy="523220"/>
          </a:xfrm>
          <a:prstGeom prst="rect">
            <a:avLst/>
          </a:prstGeom>
          <a:solidFill>
            <a:schemeClr val="accent4">
              <a:lumMod val="40000"/>
              <a:lumOff val="60000"/>
            </a:schemeClr>
          </a:solidFill>
        </p:spPr>
        <p:txBody>
          <a:bodyPr wrap="square" rtlCol="0">
            <a:spAutoFit/>
          </a:bodyPr>
          <a:lstStyle/>
          <a:p>
            <a:r>
              <a:rPr lang="zh-CN" altLang="en-US" sz="2800" b="1" dirty="0"/>
              <a:t>效果图</a:t>
            </a:r>
            <a:endParaRPr lang="zh-CN" altLang="en-US" sz="2800" b="1"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844" y="1224411"/>
            <a:ext cx="3107777" cy="2071851"/>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2209" t="9433" r="22980" b="28674"/>
          <a:stretch>
            <a:fillRect/>
          </a:stretch>
        </p:blipFill>
        <p:spPr>
          <a:xfrm>
            <a:off x="7275508" y="1224411"/>
            <a:ext cx="3124741" cy="206412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657" y="3512309"/>
            <a:ext cx="1962150" cy="29337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406" y="3569465"/>
            <a:ext cx="1962150" cy="293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5" y="547736"/>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0" name="文本框 9"/>
          <p:cNvSpPr txBox="1"/>
          <p:nvPr/>
        </p:nvSpPr>
        <p:spPr>
          <a:xfrm>
            <a:off x="2103537" y="569161"/>
            <a:ext cx="1320599" cy="523220"/>
          </a:xfrm>
          <a:prstGeom prst="rect">
            <a:avLst/>
          </a:prstGeom>
          <a:solidFill>
            <a:schemeClr val="accent4">
              <a:lumMod val="40000"/>
              <a:lumOff val="60000"/>
            </a:schemeClr>
          </a:solidFill>
        </p:spPr>
        <p:txBody>
          <a:bodyPr wrap="square" rtlCol="0">
            <a:spAutoFit/>
          </a:bodyPr>
          <a:lstStyle/>
          <a:p>
            <a:r>
              <a:rPr lang="zh-CN" altLang="en-US" sz="2800" b="1" dirty="0"/>
              <a:t>效果图</a:t>
            </a:r>
            <a:endParaRPr lang="zh-CN" altLang="en-US" sz="2800" b="1" dirty="0"/>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7432" t="7504" r="18226" b="15612"/>
          <a:stretch>
            <a:fillRect/>
          </a:stretch>
        </p:blipFill>
        <p:spPr>
          <a:xfrm>
            <a:off x="8301316" y="1855197"/>
            <a:ext cx="3285100" cy="3254684"/>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515" y="1855197"/>
            <a:ext cx="3254685" cy="3254685"/>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008" y="1879084"/>
            <a:ext cx="3230798" cy="32307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19878" y="590029"/>
            <a:ext cx="8344623" cy="2636748"/>
          </a:xfrm>
          <a:prstGeom prst="rect">
            <a:avLst/>
          </a:prstGeom>
        </p:spPr>
      </p:pic>
      <p:pic>
        <p:nvPicPr>
          <p:cNvPr id="3" name="图片 2"/>
          <p:cNvPicPr>
            <a:picLocks noChangeAspect="1"/>
          </p:cNvPicPr>
          <p:nvPr/>
        </p:nvPicPr>
        <p:blipFill>
          <a:blip r:embed="rId2"/>
          <a:stretch>
            <a:fillRect/>
          </a:stretch>
        </p:blipFill>
        <p:spPr>
          <a:xfrm>
            <a:off x="1919878" y="3742714"/>
            <a:ext cx="8352244" cy="2629128"/>
          </a:xfrm>
          <a:prstGeom prst="rect">
            <a:avLst/>
          </a:prstGeom>
        </p:spPr>
      </p:pic>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5" y="547736"/>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10" name="文本框 9"/>
          <p:cNvSpPr txBox="1"/>
          <p:nvPr/>
        </p:nvSpPr>
        <p:spPr>
          <a:xfrm>
            <a:off x="2103537" y="569161"/>
            <a:ext cx="1320599" cy="523220"/>
          </a:xfrm>
          <a:prstGeom prst="rect">
            <a:avLst/>
          </a:prstGeom>
          <a:solidFill>
            <a:schemeClr val="accent4">
              <a:lumMod val="40000"/>
              <a:lumOff val="60000"/>
            </a:schemeClr>
          </a:solidFill>
        </p:spPr>
        <p:txBody>
          <a:bodyPr wrap="square" rtlCol="0">
            <a:spAutoFit/>
          </a:bodyPr>
          <a:lstStyle/>
          <a:p>
            <a:r>
              <a:rPr lang="zh-CN" altLang="en-US" sz="2800" b="1" dirty="0"/>
              <a:t>效果图</a:t>
            </a:r>
            <a:endParaRPr lang="zh-CN" altLang="en-US" sz="2800" b="1"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0652" t="5448" r="11241" b="13180"/>
          <a:stretch>
            <a:fillRect/>
          </a:stretch>
        </p:blipFill>
        <p:spPr>
          <a:xfrm>
            <a:off x="6226417" y="3699016"/>
            <a:ext cx="4475348" cy="2841812"/>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417" y="547736"/>
            <a:ext cx="4475347" cy="282125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443" y="2074633"/>
            <a:ext cx="4688963" cy="29559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4661083">
            <a:off x="2858484" y="-595985"/>
            <a:ext cx="6354104" cy="7981515"/>
          </a:xfrm>
          <a:prstGeom prst="rect">
            <a:avLst/>
          </a:prstGeom>
        </p:spPr>
      </p:pic>
      <p:sp>
        <p:nvSpPr>
          <p:cNvPr id="5" name="图文框 4"/>
          <p:cNvSpPr/>
          <p:nvPr/>
        </p:nvSpPr>
        <p:spPr>
          <a:xfrm>
            <a:off x="1738179" y="1399057"/>
            <a:ext cx="8487039" cy="3991429"/>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_文本框 4"/>
          <p:cNvSpPr txBox="1"/>
          <p:nvPr>
            <p:custDataLst>
              <p:tags r:id="rId2"/>
            </p:custDataLst>
          </p:nvPr>
        </p:nvSpPr>
        <p:spPr>
          <a:xfrm>
            <a:off x="1959146" y="2933106"/>
            <a:ext cx="8045103" cy="923330"/>
          </a:xfrm>
          <a:prstGeom prst="rect">
            <a:avLst/>
          </a:prstGeom>
          <a:noFill/>
        </p:spPr>
        <p:txBody>
          <a:bodyPr wrap="square" rtlCol="0">
            <a:spAutoFit/>
          </a:bodyPr>
          <a:lstStyle/>
          <a:p>
            <a:pPr algn="ctr"/>
            <a:r>
              <a:rPr lang="zh-CN" altLang="en-US" sz="5400" b="1" spc="600"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rPr>
              <a:t>谢谢！</a:t>
            </a:r>
            <a:endParaRPr lang="zh-CN" altLang="en-US" sz="5400" b="1" spc="600" dirty="0">
              <a:solidFill>
                <a:schemeClr val="bg1"/>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window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8"/>
                                        </p:tgtEl>
                                        <p:attrNameLst>
                                          <p:attrName>ppt_y</p:attrName>
                                        </p:attrNameLst>
                                      </p:cBhvr>
                                      <p:tavLst>
                                        <p:tav tm="0">
                                          <p:val>
                                            <p:strVal val="#ppt_y"/>
                                          </p:val>
                                        </p:tav>
                                        <p:tav tm="100000">
                                          <p:val>
                                            <p:strVal val="#ppt_y"/>
                                          </p:val>
                                        </p:tav>
                                      </p:tavLst>
                                    </p:anim>
                                    <p:anim calcmode="lin" valueType="num">
                                      <p:cBhvr>
                                        <p:cTn id="1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612" y="877765"/>
            <a:ext cx="4482883" cy="5102469"/>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842" y="2444260"/>
            <a:ext cx="6742175" cy="3337414"/>
          </a:xfrm>
          <a:prstGeom prst="rect">
            <a:avLst/>
          </a:prstGeom>
        </p:spPr>
      </p:pic>
      <p:sp>
        <p:nvSpPr>
          <p:cNvPr id="6" name="文本框 5"/>
          <p:cNvSpPr txBox="1"/>
          <p:nvPr/>
        </p:nvSpPr>
        <p:spPr>
          <a:xfrm>
            <a:off x="1971055" y="6251331"/>
            <a:ext cx="1107996" cy="369332"/>
          </a:xfrm>
          <a:prstGeom prst="rect">
            <a:avLst/>
          </a:prstGeom>
          <a:noFill/>
        </p:spPr>
        <p:txBody>
          <a:bodyPr wrap="none" rtlCol="0">
            <a:spAutoFit/>
          </a:bodyPr>
          <a:lstStyle/>
          <a:p>
            <a:r>
              <a:rPr lang="zh-CN" altLang="en-US" dirty="0"/>
              <a:t>修补图像</a:t>
            </a:r>
            <a:endParaRPr lang="zh-CN" altLang="en-US" dirty="0"/>
          </a:p>
        </p:txBody>
      </p:sp>
      <p:sp>
        <p:nvSpPr>
          <p:cNvPr id="7" name="文本框 6"/>
          <p:cNvSpPr txBox="1"/>
          <p:nvPr/>
        </p:nvSpPr>
        <p:spPr>
          <a:xfrm>
            <a:off x="7583183" y="6251331"/>
            <a:ext cx="2031325" cy="369332"/>
          </a:xfrm>
          <a:prstGeom prst="rect">
            <a:avLst/>
          </a:prstGeom>
          <a:noFill/>
        </p:spPr>
        <p:txBody>
          <a:bodyPr wrap="none" rtlCol="0">
            <a:spAutoFit/>
          </a:bodyPr>
          <a:lstStyle/>
          <a:p>
            <a:r>
              <a:rPr lang="zh-CN" altLang="en-US" dirty="0"/>
              <a:t>去除文字得到背景</a:t>
            </a:r>
            <a:endParaRPr lang="zh-CN" altLang="en-US" dirty="0"/>
          </a:p>
        </p:txBody>
      </p:sp>
    </p:spTree>
  </p:cSld>
  <p:clrMapOvr>
    <a:masterClrMapping/>
  </p:clrMapOvr>
  <p:transition spd="slow" advClick="0" advTm="0">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FZHei-B01S" panose="02010601030101010101" pitchFamily="2" charset="-122"/>
            </a:endParaRPr>
          </a:p>
        </p:txBody>
      </p:sp>
      <p:sp>
        <p:nvSpPr>
          <p:cNvPr id="5" name="文本框 4"/>
          <p:cNvSpPr txBox="1"/>
          <p:nvPr/>
        </p:nvSpPr>
        <p:spPr>
          <a:xfrm>
            <a:off x="1565195" y="992084"/>
            <a:ext cx="9054353" cy="2127634"/>
          </a:xfrm>
          <a:prstGeom prst="rect">
            <a:avLst/>
          </a:prstGeom>
          <a:noFill/>
        </p:spPr>
        <p:txBody>
          <a:bodyPr wrap="square" rtlCol="0">
            <a:spAutoFit/>
          </a:bodyPr>
          <a:lstStyle/>
          <a:p>
            <a:pPr>
              <a:lnSpc>
                <a:spcPct val="150000"/>
              </a:lnSpc>
            </a:pPr>
            <a:r>
              <a:rPr lang="zh-CN" altLang="en-US" dirty="0"/>
              <a:t>针对移除数字图像中大的物体</a:t>
            </a:r>
            <a:r>
              <a:rPr lang="en-US" altLang="zh-CN" dirty="0"/>
              <a:t>,</a:t>
            </a:r>
            <a:r>
              <a:rPr lang="zh-CN" altLang="en-US" dirty="0"/>
              <a:t>在过去</a:t>
            </a:r>
            <a:r>
              <a:rPr lang="en-US" altLang="zh-CN" dirty="0"/>
              <a:t>,</a:t>
            </a:r>
            <a:r>
              <a:rPr lang="zh-CN" altLang="en-US" dirty="0"/>
              <a:t>主要有两类问题</a:t>
            </a:r>
            <a:r>
              <a:rPr lang="en-US" altLang="zh-CN" dirty="0"/>
              <a:t>:</a:t>
            </a:r>
            <a:endParaRPr lang="en-US" altLang="zh-CN" dirty="0"/>
          </a:p>
          <a:p>
            <a:pPr>
              <a:lnSpc>
                <a:spcPct val="150000"/>
              </a:lnSpc>
            </a:pPr>
            <a:r>
              <a:rPr lang="en-US" altLang="zh-CN" dirty="0"/>
              <a:t>(1)</a:t>
            </a:r>
            <a:r>
              <a:rPr lang="zh-CN" altLang="en-US" dirty="0"/>
              <a:t>“纹理合成” </a:t>
            </a:r>
            <a:r>
              <a:rPr lang="en-US" altLang="zh-CN" dirty="0"/>
              <a:t>(</a:t>
            </a:r>
            <a:r>
              <a:rPr lang="en-US" altLang="zh-CN" i="1" dirty="0"/>
              <a:t>texture synthesis</a:t>
            </a:r>
            <a:r>
              <a:rPr lang="en-US" altLang="zh-CN" dirty="0"/>
              <a:t>)</a:t>
            </a:r>
            <a:r>
              <a:rPr lang="zh-CN" altLang="en-US" dirty="0"/>
              <a:t>：通过样本纹理生成图像丢失的大区域，</a:t>
            </a:r>
            <a:endParaRPr lang="en-US" altLang="zh-CN" dirty="0"/>
          </a:p>
          <a:p>
            <a:pPr>
              <a:lnSpc>
                <a:spcPct val="150000"/>
              </a:lnSpc>
            </a:pPr>
            <a:r>
              <a:rPr lang="en-US" altLang="zh-CN" dirty="0"/>
              <a:t>(2)</a:t>
            </a:r>
            <a:r>
              <a:rPr lang="zh-CN" altLang="en-US" dirty="0"/>
              <a:t>“修复” </a:t>
            </a:r>
            <a:r>
              <a:rPr lang="en-US" altLang="zh-CN" dirty="0"/>
              <a:t>(</a:t>
            </a:r>
            <a:r>
              <a:rPr lang="en-US" altLang="zh-CN" i="1" dirty="0"/>
              <a:t>inpainting</a:t>
            </a:r>
            <a:r>
              <a:rPr lang="en-US" altLang="zh-CN" dirty="0"/>
              <a:t>) </a:t>
            </a:r>
            <a:r>
              <a:rPr lang="zh-CN" altLang="en-US" dirty="0"/>
              <a:t>：填充图像的小间隙</a:t>
            </a:r>
            <a:r>
              <a:rPr lang="en-US" altLang="zh-CN" dirty="0"/>
              <a:t>.</a:t>
            </a:r>
            <a:endParaRPr lang="en-US" altLang="zh-CN" dirty="0"/>
          </a:p>
          <a:p>
            <a:pPr>
              <a:lnSpc>
                <a:spcPct val="150000"/>
              </a:lnSpc>
            </a:pPr>
            <a:r>
              <a:rPr lang="zh-CN" altLang="en-US" dirty="0"/>
              <a:t>前者在“纹理”上具有很好的效果</a:t>
            </a:r>
            <a:r>
              <a:rPr lang="en-US" altLang="zh-CN" dirty="0"/>
              <a:t>——</a:t>
            </a:r>
            <a:r>
              <a:rPr lang="zh-CN" altLang="en-US" dirty="0"/>
              <a:t>它通过一些随机性的重复二维部分</a:t>
            </a:r>
            <a:r>
              <a:rPr lang="en-US" altLang="zh-CN" dirty="0"/>
              <a:t>,</a:t>
            </a:r>
            <a:r>
              <a:rPr lang="zh-CN" altLang="en-US" dirty="0"/>
              <a:t>后者着眼于线性结构</a:t>
            </a:r>
            <a:r>
              <a:rPr lang="en-US" altLang="zh-CN" dirty="0"/>
              <a:t>,</a:t>
            </a:r>
            <a:r>
              <a:rPr lang="zh-CN" altLang="en-US" dirty="0"/>
              <a:t>它可以被看做是一维模式</a:t>
            </a:r>
            <a:r>
              <a:rPr lang="en-US" altLang="zh-CN" dirty="0"/>
              <a:t>,</a:t>
            </a:r>
            <a:r>
              <a:rPr lang="zh-CN" altLang="en-US" dirty="0"/>
              <a:t>例如线条或者物体的轮廓</a:t>
            </a:r>
            <a:r>
              <a:rPr lang="en-US" altLang="zh-CN" dirty="0"/>
              <a:t>.</a:t>
            </a:r>
            <a:endParaRPr lang="zh-CN" altLang="en-US" dirty="0"/>
          </a:p>
        </p:txBody>
      </p:sp>
      <p:sp>
        <p:nvSpPr>
          <p:cNvPr id="7" name="文本框 6"/>
          <p:cNvSpPr txBox="1"/>
          <p:nvPr/>
        </p:nvSpPr>
        <p:spPr>
          <a:xfrm>
            <a:off x="1565196" y="3325988"/>
            <a:ext cx="9054352" cy="2862322"/>
          </a:xfrm>
          <a:prstGeom prst="rect">
            <a:avLst/>
          </a:prstGeom>
          <a:noFill/>
        </p:spPr>
        <p:txBody>
          <a:bodyPr wrap="square" rtlCol="0">
            <a:spAutoFit/>
          </a:bodyPr>
          <a:lstStyle/>
          <a:p>
            <a:r>
              <a:rPr lang="zh-CN" altLang="en-US" dirty="0"/>
              <a:t>缺点</a:t>
            </a:r>
            <a:r>
              <a:rPr lang="en-US" altLang="zh-CN" dirty="0"/>
              <a:t>:</a:t>
            </a:r>
            <a:endParaRPr lang="en-US" altLang="zh-CN" dirty="0"/>
          </a:p>
          <a:p>
            <a:r>
              <a:rPr lang="zh-CN" altLang="en-US" dirty="0"/>
              <a:t>之前的图像修复工作中，一些研究人员认为纹理合成是用“纯”纹理去填充图像中丢失的大区域的方法，用适度的随机性重复二维纹理部分。这类方法基于大量的纹理合成研究去寻求复制纹理，并给出一个小的纯纹理源样本。特别值得关注的是基于示例的技术，通过从源图像中采样和复制颜色值，可以通过较低的代价有效地生成新的纹理。尽管这些技术在复制一致的纹理方面很有效，但它们很难填补真实场景照片中的漏洞。许多的算法专门去除斑点、划痕和重叠文本。这些图像修复技术通过扩散将线性结构传播到目标区域来填补图像中的漏洞。它们受到物理热流以及偏微分方程的启发，并且在恢复算法上取得了令人信服的成就。它们的缺点是扩散过程会引入一些模糊，当应用该算法填充较大的区域时，这种模糊很明显。</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333500"/>
            <a:ext cx="4572000" cy="304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81" y="1333500"/>
            <a:ext cx="4572000" cy="3048000"/>
          </a:xfrm>
          <a:prstGeom prst="rect">
            <a:avLst/>
          </a:prstGeom>
        </p:spPr>
      </p:pic>
      <p:sp>
        <p:nvSpPr>
          <p:cNvPr id="2" name="文本框 1"/>
          <p:cNvSpPr txBox="1"/>
          <p:nvPr/>
        </p:nvSpPr>
        <p:spPr>
          <a:xfrm>
            <a:off x="3208030" y="5445342"/>
            <a:ext cx="5775940" cy="369332"/>
          </a:xfrm>
          <a:prstGeom prst="rect">
            <a:avLst/>
          </a:prstGeom>
          <a:noFill/>
        </p:spPr>
        <p:txBody>
          <a:bodyPr wrap="none" rtlCol="0">
            <a:spAutoFit/>
          </a:bodyPr>
          <a:lstStyle/>
          <a:p>
            <a:r>
              <a:rPr lang="zh-CN" altLang="en-US" dirty="0"/>
              <a:t>标记修复区域的方式一：使用二值图像，也叫</a:t>
            </a:r>
            <a:r>
              <a:rPr lang="en-US" altLang="zh-CN" dirty="0"/>
              <a:t>mask</a:t>
            </a:r>
            <a:r>
              <a:rPr lang="zh-CN" altLang="en-US" dirty="0"/>
              <a:t>图像</a:t>
            </a:r>
            <a:endParaRPr lang="zh-CN" altLang="en-US" dirty="0"/>
          </a:p>
        </p:txBody>
      </p:sp>
    </p:spTree>
  </p:cSld>
  <p:clrMapOvr>
    <a:masterClrMapping/>
  </p:clrMapOvr>
  <p:transition spd="slow" advClick="0" advTm="0">
    <p:comb/>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61922" y="124224"/>
            <a:ext cx="3819048" cy="638095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945" y="1881548"/>
            <a:ext cx="3474793" cy="2866304"/>
          </a:xfrm>
          <a:prstGeom prst="rect">
            <a:avLst/>
          </a:prstGeom>
        </p:spPr>
      </p:pic>
      <p:sp>
        <p:nvSpPr>
          <p:cNvPr id="5" name="文本框 4"/>
          <p:cNvSpPr txBox="1"/>
          <p:nvPr/>
        </p:nvSpPr>
        <p:spPr>
          <a:xfrm>
            <a:off x="5752000" y="5159877"/>
            <a:ext cx="5278078" cy="1296637"/>
          </a:xfrm>
          <a:prstGeom prst="rect">
            <a:avLst/>
          </a:prstGeom>
          <a:noFill/>
        </p:spPr>
        <p:txBody>
          <a:bodyPr wrap="square" rtlCol="0">
            <a:spAutoFit/>
          </a:bodyPr>
          <a:lstStyle/>
          <a:p>
            <a:pPr>
              <a:lnSpc>
                <a:spcPct val="150000"/>
              </a:lnSpc>
            </a:pPr>
            <a:r>
              <a:rPr lang="zh-CN" altLang="en-US" dirty="0"/>
              <a:t>标记修复区域的方式二：在原图像中用一种特定的颜色标识，然后在程序中把这种颜色识别出来</a:t>
            </a:r>
            <a:br>
              <a:rPr lang="zh-CN" altLang="en-US" dirty="0"/>
            </a:br>
            <a:endParaRPr lang="zh-CN" altLang="en-US" dirty="0"/>
          </a:p>
        </p:txBody>
      </p:sp>
    </p:spTree>
  </p:cSld>
  <p:clrMapOvr>
    <a:masterClrMapping/>
  </p:clrMapOvr>
  <p:transition spd="slow" advClick="0" advTm="0">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2987" y="1475645"/>
            <a:ext cx="7200900" cy="3467100"/>
          </a:xfrm>
          <a:prstGeom prst="rect">
            <a:avLst/>
          </a:prstGeom>
        </p:spPr>
      </p:pic>
      <p:sp>
        <p:nvSpPr>
          <p:cNvPr id="4" name="文本框 3"/>
          <p:cNvSpPr txBox="1"/>
          <p:nvPr/>
        </p:nvSpPr>
        <p:spPr>
          <a:xfrm>
            <a:off x="5152292" y="5662246"/>
            <a:ext cx="1107996" cy="369332"/>
          </a:xfrm>
          <a:prstGeom prst="rect">
            <a:avLst/>
          </a:prstGeom>
          <a:noFill/>
        </p:spPr>
        <p:txBody>
          <a:bodyPr wrap="none" rtlCol="0">
            <a:spAutoFit/>
          </a:bodyPr>
          <a:lstStyle/>
          <a:p>
            <a:r>
              <a:rPr lang="zh-CN" altLang="en-US" dirty="0"/>
              <a:t>去除皱纹</a:t>
            </a:r>
            <a:endParaRPr lang="zh-CN" altLang="en-US" dirty="0"/>
          </a:p>
        </p:txBody>
      </p:sp>
    </p:spTree>
  </p:cSld>
  <p:clrMapOvr>
    <a:masterClrMapping/>
  </p:clrMapOvr>
  <p:transition spd="slow" advClick="0" advTm="0">
    <p:comb/>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4691" y="-197918"/>
            <a:ext cx="3107777" cy="2272551"/>
          </a:xfrm>
          <a:prstGeom prst="rect">
            <a:avLst/>
          </a:prstGeom>
        </p:spPr>
      </p:pic>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68778" y="4636465"/>
            <a:ext cx="3107777" cy="2272551"/>
          </a:xfrm>
          <a:prstGeom prst="rect">
            <a:avLst/>
          </a:prstGeom>
        </p:spPr>
      </p:pic>
      <p:sp>
        <p:nvSpPr>
          <p:cNvPr id="4" name="图文框 3"/>
          <p:cNvSpPr/>
          <p:nvPr/>
        </p:nvSpPr>
        <p:spPr>
          <a:xfrm>
            <a:off x="239486" y="217715"/>
            <a:ext cx="11705772" cy="6444342"/>
          </a:xfrm>
          <a:prstGeom prst="frame">
            <a:avLst>
              <a:gd name="adj1" fmla="val 2823"/>
            </a:avLst>
          </a:prstGeom>
          <a:solidFill>
            <a:schemeClr val="bg1"/>
          </a:solidFill>
          <a:ln>
            <a:noFill/>
          </a:ln>
          <a:effectLst>
            <a:outerShdw blurRad="1143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8" name="椭圆 7"/>
          <p:cNvSpPr/>
          <p:nvPr/>
        </p:nvSpPr>
        <p:spPr>
          <a:xfrm>
            <a:off x="1103086" y="669683"/>
            <a:ext cx="595509" cy="595509"/>
          </a:xfrm>
          <a:prstGeom prst="ellipse">
            <a:avLst/>
          </a:prstGeom>
          <a:solidFill>
            <a:srgbClr val="7E39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sym typeface="FZHei-B01S" panose="02010601030101010101" pitchFamily="2" charset="-122"/>
            </a:endParaRPr>
          </a:p>
        </p:txBody>
      </p:sp>
      <p:sp>
        <p:nvSpPr>
          <p:cNvPr id="5" name="矩形 4"/>
          <p:cNvSpPr/>
          <p:nvPr/>
        </p:nvSpPr>
        <p:spPr>
          <a:xfrm>
            <a:off x="5323606" y="436635"/>
            <a:ext cx="902811" cy="523220"/>
          </a:xfrm>
          <a:prstGeom prst="rect">
            <a:avLst/>
          </a:prstGeom>
        </p:spPr>
        <p:txBody>
          <a:bodyPr wrap="none">
            <a:spAutoFit/>
          </a:bodyPr>
          <a:lstStyle/>
          <a:p>
            <a:r>
              <a:rPr lang="zh-CN" altLang="en-US" sz="2800" b="1" dirty="0"/>
              <a:t>概要</a:t>
            </a:r>
            <a:endParaRPr lang="zh-CN" altLang="en-US" sz="2800" b="1" dirty="0"/>
          </a:p>
        </p:txBody>
      </p:sp>
      <p:pic>
        <p:nvPicPr>
          <p:cNvPr id="12" name="图片 11"/>
          <p:cNvPicPr>
            <a:picLocks noChangeAspect="1"/>
          </p:cNvPicPr>
          <p:nvPr/>
        </p:nvPicPr>
        <p:blipFill>
          <a:blip r:embed="rId2"/>
          <a:stretch>
            <a:fillRect/>
          </a:stretch>
        </p:blipFill>
        <p:spPr>
          <a:xfrm>
            <a:off x="588518" y="959855"/>
            <a:ext cx="2232178" cy="2297193"/>
          </a:xfrm>
          <a:prstGeom prst="rect">
            <a:avLst/>
          </a:prstGeom>
        </p:spPr>
      </p:pic>
      <p:sp>
        <p:nvSpPr>
          <p:cNvPr id="17" name="文本框 16"/>
          <p:cNvSpPr txBox="1"/>
          <p:nvPr/>
        </p:nvSpPr>
        <p:spPr>
          <a:xfrm>
            <a:off x="474970" y="3683449"/>
            <a:ext cx="2751074" cy="830997"/>
          </a:xfrm>
          <a:prstGeom prst="rect">
            <a:avLst/>
          </a:prstGeom>
          <a:noFill/>
        </p:spPr>
        <p:txBody>
          <a:bodyPr wrap="none" rtlCol="0">
            <a:spAutoFit/>
          </a:bodyPr>
          <a:lstStyle/>
          <a:p>
            <a:r>
              <a:rPr lang="zh-CN" altLang="zh-CN" sz="1600" dirty="0"/>
              <a:t>源区域</a:t>
            </a:r>
            <a:r>
              <a:rPr lang="en-US" altLang="zh-CN" sz="1600" dirty="0"/>
              <a:t>(Source region)      </a:t>
            </a:r>
            <a:r>
              <a:rPr lang="el-GR" altLang="zh-CN" sz="1600" dirty="0"/>
              <a:t>Φ</a:t>
            </a:r>
            <a:r>
              <a:rPr lang="en-US" altLang="zh-CN" sz="1600" dirty="0"/>
              <a:t>  </a:t>
            </a:r>
            <a:endParaRPr lang="en-US" altLang="zh-CN" sz="1600" dirty="0"/>
          </a:p>
          <a:p>
            <a:r>
              <a:rPr lang="zh-CN" altLang="zh-CN" sz="1600" dirty="0"/>
              <a:t>目标区域</a:t>
            </a:r>
            <a:r>
              <a:rPr lang="en-US" altLang="zh-CN" sz="1600" dirty="0"/>
              <a:t>(Target region)   Ω </a:t>
            </a:r>
            <a:endParaRPr lang="en-US" altLang="zh-CN" sz="1600" dirty="0"/>
          </a:p>
          <a:p>
            <a:r>
              <a:rPr lang="zh-CN" altLang="zh-CN" sz="1600" dirty="0"/>
              <a:t>红色分界线</a:t>
            </a:r>
            <a:r>
              <a:rPr lang="en-US" altLang="zh-CN" sz="1600" dirty="0"/>
              <a:t>                     </a:t>
            </a:r>
            <a:r>
              <a:rPr lang="zh-CN" altLang="zh-CN" sz="1600" dirty="0"/>
              <a:t>δΩ</a:t>
            </a:r>
            <a:endParaRPr lang="zh-CN" altLang="en-US" sz="1600" dirty="0"/>
          </a:p>
        </p:txBody>
      </p:sp>
      <p:sp>
        <p:nvSpPr>
          <p:cNvPr id="18" name="文本框 17"/>
          <p:cNvSpPr txBox="1"/>
          <p:nvPr/>
        </p:nvSpPr>
        <p:spPr>
          <a:xfrm>
            <a:off x="474970" y="6091094"/>
            <a:ext cx="4305987" cy="369332"/>
          </a:xfrm>
          <a:prstGeom prst="rect">
            <a:avLst/>
          </a:prstGeom>
          <a:noFill/>
        </p:spPr>
        <p:txBody>
          <a:bodyPr wrap="none" rtlCol="0">
            <a:spAutoFit/>
          </a:bodyPr>
          <a:lstStyle/>
          <a:p>
            <a:r>
              <a:rPr lang="el-GR" altLang="zh-CN" dirty="0"/>
              <a:t>Φ</a:t>
            </a:r>
            <a:r>
              <a:rPr lang="en-US" altLang="zh-CN" dirty="0"/>
              <a:t> /</a:t>
            </a:r>
            <a:r>
              <a:rPr lang="en-US" altLang="zh-CN" dirty="0" err="1"/>
              <a:t>fai</a:t>
            </a:r>
            <a:r>
              <a:rPr lang="en-US" altLang="zh-CN" dirty="0"/>
              <a:t>/    Ω /'</a:t>
            </a:r>
            <a:r>
              <a:rPr lang="en-US" altLang="zh-CN" dirty="0" err="1"/>
              <a:t>əumigə</a:t>
            </a:r>
            <a:r>
              <a:rPr lang="en-US" altLang="zh-CN" dirty="0"/>
              <a:t>/   </a:t>
            </a:r>
            <a:r>
              <a:rPr lang="zh-CN" altLang="zh-CN" dirty="0"/>
              <a:t>δ</a:t>
            </a:r>
            <a:r>
              <a:rPr lang="en-US" altLang="zh-CN" dirty="0"/>
              <a:t> /'</a:t>
            </a:r>
            <a:r>
              <a:rPr lang="en-US" altLang="zh-CN" dirty="0" err="1"/>
              <a:t>deltə</a:t>
            </a:r>
            <a:r>
              <a:rPr lang="en-US" altLang="zh-CN" dirty="0"/>
              <a:t>/  </a:t>
            </a:r>
            <a:r>
              <a:rPr lang="el-GR" altLang="zh-CN" dirty="0"/>
              <a:t>Ψ </a:t>
            </a:r>
            <a:r>
              <a:rPr lang="en-US" altLang="zh-CN" dirty="0"/>
              <a:t>/</a:t>
            </a:r>
            <a:r>
              <a:rPr lang="en-US" altLang="zh-CN" dirty="0" err="1"/>
              <a:t>psai</a:t>
            </a:r>
            <a:r>
              <a:rPr lang="en-US" altLang="zh-CN" dirty="0"/>
              <a:t>/</a:t>
            </a:r>
            <a:endParaRPr lang="en-US" altLang="zh-CN" dirty="0"/>
          </a:p>
        </p:txBody>
      </p:sp>
      <p:sp>
        <p:nvSpPr>
          <p:cNvPr id="19" name="文本框 18"/>
          <p:cNvSpPr txBox="1"/>
          <p:nvPr/>
        </p:nvSpPr>
        <p:spPr>
          <a:xfrm>
            <a:off x="474970" y="5063091"/>
            <a:ext cx="3929281" cy="369332"/>
          </a:xfrm>
          <a:prstGeom prst="rect">
            <a:avLst/>
          </a:prstGeom>
          <a:noFill/>
        </p:spPr>
        <p:txBody>
          <a:bodyPr wrap="none" rtlCol="0">
            <a:spAutoFit/>
          </a:bodyPr>
          <a:lstStyle/>
          <a:p>
            <a:r>
              <a:rPr lang="zh-CN" altLang="en-US" dirty="0">
                <a:solidFill>
                  <a:srgbClr val="FF0000"/>
                </a:solidFill>
              </a:rPr>
              <a:t>目标</a:t>
            </a:r>
            <a:r>
              <a:rPr lang="en-US" altLang="zh-CN" dirty="0"/>
              <a:t>:</a:t>
            </a:r>
            <a:r>
              <a:rPr lang="zh-CN" altLang="en-US" dirty="0"/>
              <a:t>由已知源区域生成未知目标区域</a:t>
            </a:r>
            <a:endParaRPr lang="zh-CN" altLang="en-US" dirty="0"/>
          </a:p>
        </p:txBody>
      </p:sp>
      <p:pic>
        <p:nvPicPr>
          <p:cNvPr id="20" name="图片 19"/>
          <p:cNvPicPr>
            <a:picLocks noChangeAspect="1"/>
          </p:cNvPicPr>
          <p:nvPr/>
        </p:nvPicPr>
        <p:blipFill>
          <a:blip r:embed="rId3"/>
          <a:stretch>
            <a:fillRect/>
          </a:stretch>
        </p:blipFill>
        <p:spPr>
          <a:xfrm>
            <a:off x="3686933" y="992623"/>
            <a:ext cx="2066542" cy="2218814"/>
          </a:xfrm>
          <a:prstGeom prst="rect">
            <a:avLst/>
          </a:prstGeom>
        </p:spPr>
      </p:pic>
      <p:sp>
        <p:nvSpPr>
          <p:cNvPr id="21" name="文本框 20"/>
          <p:cNvSpPr txBox="1"/>
          <p:nvPr/>
        </p:nvSpPr>
        <p:spPr>
          <a:xfrm>
            <a:off x="3226044" y="3708057"/>
            <a:ext cx="2988319" cy="338554"/>
          </a:xfrm>
          <a:prstGeom prst="rect">
            <a:avLst/>
          </a:prstGeom>
          <a:noFill/>
        </p:spPr>
        <p:txBody>
          <a:bodyPr wrap="none" rtlCol="0">
            <a:spAutoFit/>
          </a:bodyPr>
          <a:lstStyle/>
          <a:p>
            <a:r>
              <a:rPr lang="zh-CN" altLang="zh-CN" sz="1600" dirty="0"/>
              <a:t>以</a:t>
            </a:r>
            <a:r>
              <a:rPr lang="en-US" altLang="zh-CN" sz="1600" dirty="0"/>
              <a:t>p</a:t>
            </a:r>
            <a:r>
              <a:rPr lang="zh-CN" altLang="zh-CN" sz="1600" dirty="0"/>
              <a:t>点为中心的方形区域</a:t>
            </a:r>
            <a:r>
              <a:rPr lang="el-GR" altLang="zh-CN" sz="1600" dirty="0"/>
              <a:t>Ψ</a:t>
            </a:r>
            <a:r>
              <a:rPr lang="en-US" altLang="zh-CN" sz="1600" dirty="0"/>
              <a:t>p</a:t>
            </a:r>
            <a:r>
              <a:rPr lang="zh-CN" altLang="en-US" sz="1600" dirty="0"/>
              <a:t>∈</a:t>
            </a:r>
            <a:r>
              <a:rPr lang="en-US" altLang="zh-CN" sz="1600" dirty="0"/>
              <a:t>Ω</a:t>
            </a:r>
            <a:endParaRPr lang="zh-CN" altLang="en-US" sz="1600" dirty="0"/>
          </a:p>
        </p:txBody>
      </p:sp>
      <p:pic>
        <p:nvPicPr>
          <p:cNvPr id="22" name="图片 21"/>
          <p:cNvPicPr>
            <a:picLocks noChangeAspect="1"/>
          </p:cNvPicPr>
          <p:nvPr/>
        </p:nvPicPr>
        <p:blipFill>
          <a:blip r:embed="rId4"/>
          <a:stretch>
            <a:fillRect/>
          </a:stretch>
        </p:blipFill>
        <p:spPr>
          <a:xfrm>
            <a:off x="6608152" y="1001411"/>
            <a:ext cx="2066543" cy="2216447"/>
          </a:xfrm>
          <a:prstGeom prst="rect">
            <a:avLst/>
          </a:prstGeom>
        </p:spPr>
      </p:pic>
      <p:sp>
        <p:nvSpPr>
          <p:cNvPr id="23" name="文本框 22"/>
          <p:cNvSpPr txBox="1"/>
          <p:nvPr/>
        </p:nvSpPr>
        <p:spPr>
          <a:xfrm>
            <a:off x="6318785" y="3708057"/>
            <a:ext cx="2779928" cy="338554"/>
          </a:xfrm>
          <a:prstGeom prst="rect">
            <a:avLst/>
          </a:prstGeom>
          <a:noFill/>
        </p:spPr>
        <p:txBody>
          <a:bodyPr wrap="none" rtlCol="0">
            <a:spAutoFit/>
          </a:bodyPr>
          <a:lstStyle/>
          <a:p>
            <a:r>
              <a:rPr lang="zh-CN" altLang="zh-CN" sz="1600" dirty="0"/>
              <a:t>最佳匹配样本来自于</a:t>
            </a:r>
            <a:r>
              <a:rPr lang="el-GR" altLang="zh-CN" sz="1600" dirty="0"/>
              <a:t>Ψ</a:t>
            </a:r>
            <a:r>
              <a:rPr lang="en-US" altLang="zh-CN" sz="1600" dirty="0"/>
              <a:t>q</a:t>
            </a:r>
            <a:r>
              <a:rPr lang="zh-CN" altLang="zh-CN" sz="1600" dirty="0"/>
              <a:t>∈</a:t>
            </a:r>
            <a:r>
              <a:rPr lang="el-GR" altLang="zh-CN" sz="1600" dirty="0"/>
              <a:t> Φ</a:t>
            </a:r>
            <a:endParaRPr lang="zh-CN" altLang="en-US" sz="1600" dirty="0"/>
          </a:p>
        </p:txBody>
      </p:sp>
      <p:pic>
        <p:nvPicPr>
          <p:cNvPr id="24" name="图片 23"/>
          <p:cNvPicPr>
            <a:picLocks noChangeAspect="1"/>
          </p:cNvPicPr>
          <p:nvPr/>
        </p:nvPicPr>
        <p:blipFill>
          <a:blip r:embed="rId5"/>
          <a:stretch>
            <a:fillRect/>
          </a:stretch>
        </p:blipFill>
        <p:spPr>
          <a:xfrm>
            <a:off x="9540929" y="1016646"/>
            <a:ext cx="2183871" cy="2194791"/>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583" y="1934937"/>
            <a:ext cx="522921" cy="522921"/>
          </a:xfrm>
          <a:prstGeom prst="rect">
            <a:avLst/>
          </a:prstGeom>
        </p:spPr>
      </p:pic>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2904" y="1864595"/>
            <a:ext cx="522921" cy="522921"/>
          </a:xfrm>
          <a:prstGeom prst="rect">
            <a:avLst/>
          </a:prstGeom>
        </p:spPr>
      </p:pic>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6351" y="1877070"/>
            <a:ext cx="522921" cy="522921"/>
          </a:xfrm>
          <a:prstGeom prst="rect">
            <a:avLst/>
          </a:prstGeom>
        </p:spPr>
      </p:pic>
      <p:sp>
        <p:nvSpPr>
          <p:cNvPr id="29" name="文本框 28"/>
          <p:cNvSpPr txBox="1"/>
          <p:nvPr/>
        </p:nvSpPr>
        <p:spPr>
          <a:xfrm>
            <a:off x="9751052" y="3708057"/>
            <a:ext cx="1763624" cy="338554"/>
          </a:xfrm>
          <a:prstGeom prst="rect">
            <a:avLst/>
          </a:prstGeom>
          <a:noFill/>
        </p:spPr>
        <p:txBody>
          <a:bodyPr wrap="none" rtlCol="0">
            <a:spAutoFit/>
          </a:bodyPr>
          <a:lstStyle/>
          <a:p>
            <a:r>
              <a:rPr lang="zh-CN" altLang="en-US" sz="1600" dirty="0"/>
              <a:t>拷贝</a:t>
            </a:r>
            <a:r>
              <a:rPr lang="el-GR" altLang="zh-CN" sz="1600" dirty="0"/>
              <a:t>Ψ</a:t>
            </a:r>
            <a:r>
              <a:rPr lang="en-US" altLang="zh-CN" sz="1600" dirty="0"/>
              <a:t>q</a:t>
            </a:r>
            <a:r>
              <a:rPr lang="zh-CN" altLang="en-US" sz="1600" dirty="0"/>
              <a:t>来填充</a:t>
            </a:r>
            <a:r>
              <a:rPr lang="el-GR" altLang="zh-CN" sz="1600" dirty="0"/>
              <a:t>Ψ</a:t>
            </a:r>
            <a:r>
              <a:rPr lang="en-US" altLang="zh-CN" sz="1600" dirty="0"/>
              <a:t>p</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130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_bw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313088" y="271856"/>
            <a:ext cx="5363308" cy="6315368"/>
          </a:xfrm>
          <a:prstGeom prst="rect">
            <a:avLst/>
          </a:prstGeom>
        </p:spPr>
      </p:pic>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ISPRING_PRESENTATION_TITLE" val="水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4824</Words>
  <Application>WPS 演示</Application>
  <PresentationFormat>宽屏</PresentationFormat>
  <Paragraphs>238</Paragraphs>
  <Slides>21</Slides>
  <Notes>15</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Arial</vt:lpstr>
      <vt:lpstr>宋体</vt:lpstr>
      <vt:lpstr>Wingdings</vt:lpstr>
      <vt:lpstr>FZHei-B01S</vt:lpstr>
      <vt:lpstr>等线</vt:lpstr>
      <vt:lpstr>微软雅黑</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水彩</dc:title>
  <dc:creator>张 建春</dc:creator>
  <cp:lastModifiedBy>杰瑞</cp:lastModifiedBy>
  <cp:revision>73</cp:revision>
  <dcterms:created xsi:type="dcterms:W3CDTF">2018-09-05T05:55:00Z</dcterms:created>
  <dcterms:modified xsi:type="dcterms:W3CDTF">2019-12-16T13:42:15Z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